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02" r:id="rId2"/>
    <p:sldId id="301" r:id="rId3"/>
    <p:sldId id="297" r:id="rId4"/>
    <p:sldId id="257" r:id="rId5"/>
    <p:sldId id="258" r:id="rId6"/>
    <p:sldId id="259" r:id="rId7"/>
    <p:sldId id="293" r:id="rId8"/>
    <p:sldId id="263" r:id="rId9"/>
    <p:sldId id="262" r:id="rId10"/>
    <p:sldId id="260" r:id="rId11"/>
    <p:sldId id="264" r:id="rId12"/>
    <p:sldId id="261" r:id="rId13"/>
    <p:sldId id="267" r:id="rId14"/>
    <p:sldId id="265" r:id="rId15"/>
    <p:sldId id="269" r:id="rId16"/>
    <p:sldId id="270" r:id="rId17"/>
    <p:sldId id="271" r:id="rId18"/>
    <p:sldId id="273" r:id="rId19"/>
    <p:sldId id="272" r:id="rId20"/>
    <p:sldId id="268" r:id="rId21"/>
    <p:sldId id="266" r:id="rId22"/>
    <p:sldId id="277" r:id="rId23"/>
    <p:sldId id="274" r:id="rId24"/>
    <p:sldId id="300" r:id="rId25"/>
    <p:sldId id="282" r:id="rId26"/>
    <p:sldId id="275" r:id="rId27"/>
    <p:sldId id="276" r:id="rId28"/>
    <p:sldId id="278" r:id="rId29"/>
    <p:sldId id="279" r:id="rId30"/>
    <p:sldId id="295" r:id="rId31"/>
    <p:sldId id="294" r:id="rId32"/>
    <p:sldId id="299" r:id="rId33"/>
    <p:sldId id="280" r:id="rId34"/>
    <p:sldId id="283" r:id="rId35"/>
    <p:sldId id="284" r:id="rId36"/>
    <p:sldId id="286" r:id="rId37"/>
    <p:sldId id="288" r:id="rId38"/>
    <p:sldId id="298" r:id="rId39"/>
    <p:sldId id="287" r:id="rId40"/>
    <p:sldId id="292" r:id="rId41"/>
    <p:sldId id="289" r:id="rId42"/>
    <p:sldId id="291" r:id="rId43"/>
    <p:sldId id="290" r:id="rId44"/>
    <p:sldId id="281" r:id="rId4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0" d="100"/>
          <a:sy n="80" d="100"/>
        </p:scale>
        <p:origin x="-920"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printerSettings" Target="printerSettings/printerSettings1.bin"/><Relationship Id="rId47" Type="http://schemas.openxmlformats.org/officeDocument/2006/relationships/presProps" Target="presProps.xml"/><Relationship Id="rId48" Type="http://schemas.openxmlformats.org/officeDocument/2006/relationships/viewProps" Target="viewProps.xml"/><Relationship Id="rId49" Type="http://schemas.openxmlformats.org/officeDocument/2006/relationships/theme" Target="theme/theme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50"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EBF9015-EFB6-4860-AAB9-37E39EADD00D}" type="datetimeFigureOut">
              <a:rPr lang="en-US" smtClean="0"/>
              <a:pPr/>
              <a:t>6/18/16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6F5A16-1C4A-473B-B5CA-405F3B639FE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EBF9015-EFB6-4860-AAB9-37E39EADD00D}" type="datetimeFigureOut">
              <a:rPr lang="en-US" smtClean="0"/>
              <a:pPr/>
              <a:t>6/18/16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6F5A16-1C4A-473B-B5CA-405F3B639FE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EBF9015-EFB6-4860-AAB9-37E39EADD00D}" type="datetimeFigureOut">
              <a:rPr lang="en-US" smtClean="0"/>
              <a:pPr/>
              <a:t>6/18/16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6F5A16-1C4A-473B-B5CA-405F3B639FE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EBF9015-EFB6-4860-AAB9-37E39EADD00D}" type="datetimeFigureOut">
              <a:rPr lang="en-US" smtClean="0"/>
              <a:pPr/>
              <a:t>6/18/16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6F5A16-1C4A-473B-B5CA-405F3B639FE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EBF9015-EFB6-4860-AAB9-37E39EADD00D}" type="datetimeFigureOut">
              <a:rPr lang="en-US" smtClean="0"/>
              <a:pPr/>
              <a:t>6/18/16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6F5A16-1C4A-473B-B5CA-405F3B639FE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EBF9015-EFB6-4860-AAB9-37E39EADD00D}" type="datetimeFigureOut">
              <a:rPr lang="en-US" smtClean="0"/>
              <a:pPr/>
              <a:t>6/18/16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6F5A16-1C4A-473B-B5CA-405F3B639FE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EBF9015-EFB6-4860-AAB9-37E39EADD00D}" type="datetimeFigureOut">
              <a:rPr lang="en-US" smtClean="0"/>
              <a:pPr/>
              <a:t>6/18/16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6F5A16-1C4A-473B-B5CA-405F3B639FE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EBF9015-EFB6-4860-AAB9-37E39EADD00D}" type="datetimeFigureOut">
              <a:rPr lang="en-US" smtClean="0"/>
              <a:pPr/>
              <a:t>6/18/16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6F5A16-1C4A-473B-B5CA-405F3B639FE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BF9015-EFB6-4860-AAB9-37E39EADD00D}" type="datetimeFigureOut">
              <a:rPr lang="en-US" smtClean="0"/>
              <a:pPr/>
              <a:t>6/18/16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6F5A16-1C4A-473B-B5CA-405F3B639FE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EBF9015-EFB6-4860-AAB9-37E39EADD00D}" type="datetimeFigureOut">
              <a:rPr lang="en-US" smtClean="0"/>
              <a:pPr/>
              <a:t>6/18/16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6F5A16-1C4A-473B-B5CA-405F3B639FE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EBF9015-EFB6-4860-AAB9-37E39EADD00D}" type="datetimeFigureOut">
              <a:rPr lang="en-US" smtClean="0"/>
              <a:pPr/>
              <a:t>6/18/16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6F5A16-1C4A-473B-B5CA-405F3B639FE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BF9015-EFB6-4860-AAB9-37E39EADD00D}" type="datetimeFigureOut">
              <a:rPr lang="en-US" smtClean="0"/>
              <a:pPr/>
              <a:t>6/18/16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6F5A16-1C4A-473B-B5CA-405F3B639FE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www.norcalsoaring.org/BLIP/SIERRA/index.html"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0.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1.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2.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3.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5.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6.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7.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8.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9.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9.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0.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0.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1.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2.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3.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3.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4.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5.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6.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ChangeArrowheads="1"/>
          </p:cNvSpPr>
          <p:nvPr/>
        </p:nvSpPr>
        <p:spPr bwMode="auto">
          <a:xfrm>
            <a:off x="452431" y="165219"/>
            <a:ext cx="8288286" cy="1685797"/>
          </a:xfrm>
          <a:prstGeom prst="rect">
            <a:avLst/>
          </a:prstGeom>
          <a:solidFill>
            <a:srgbClr val="4040D0"/>
          </a:solidFill>
          <a:ln w="12700">
            <a:noFill/>
            <a:miter lim="800000"/>
            <a:headEnd/>
            <a:tailEnd/>
          </a:ln>
          <a:effectLst/>
        </p:spPr>
        <p:txBody>
          <a:bodyPr wrap="none" lIns="82113" tIns="41057" rIns="82113" bIns="41057"/>
          <a:lstStyle/>
          <a:p>
            <a:endParaRPr lang="en-US" sz="2200" dirty="0"/>
          </a:p>
        </p:txBody>
      </p:sp>
      <p:sp>
        <p:nvSpPr>
          <p:cNvPr id="2051" name="Text Box 3"/>
          <p:cNvSpPr txBox="1">
            <a:spLocks noChangeArrowheads="1"/>
          </p:cNvSpPr>
          <p:nvPr/>
        </p:nvSpPr>
        <p:spPr bwMode="auto">
          <a:xfrm>
            <a:off x="544940" y="677958"/>
            <a:ext cx="8104712" cy="661720"/>
          </a:xfrm>
          <a:prstGeom prst="rect">
            <a:avLst/>
          </a:prstGeom>
          <a:noFill/>
          <a:ln w="25400">
            <a:noFill/>
            <a:miter lim="800000"/>
            <a:headEnd/>
            <a:tailEnd/>
          </a:ln>
          <a:effectLst/>
        </p:spPr>
        <p:txBody>
          <a:bodyPr lIns="0" tIns="0" rIns="0" bIns="0" anchor="ctr">
            <a:spAutoFit/>
          </a:bodyPr>
          <a:lstStyle/>
          <a:p>
            <a:pPr algn="ctr"/>
            <a:r>
              <a:rPr lang="en-US" sz="4300" b="1" dirty="0" err="1" smtClean="0">
                <a:solidFill>
                  <a:srgbClr val="FFFFFF"/>
                </a:solidFill>
                <a:latin typeface="Calibri" pitchFamily="34" charset="0"/>
              </a:rPr>
              <a:t>Thermalling</a:t>
            </a:r>
            <a:r>
              <a:rPr lang="en-US" sz="4300" b="1" dirty="0" smtClean="0">
                <a:solidFill>
                  <a:srgbClr val="FFFFFF"/>
                </a:solidFill>
                <a:latin typeface="Calibri" pitchFamily="34" charset="0"/>
              </a:rPr>
              <a:t> Skills -3</a:t>
            </a:r>
            <a:endParaRPr lang="en-US" sz="4300" b="1" dirty="0">
              <a:solidFill>
                <a:srgbClr val="FFFFFF"/>
              </a:solidFill>
              <a:latin typeface="Calibri" pitchFamily="34" charset="0"/>
            </a:endParaRPr>
          </a:p>
        </p:txBody>
      </p:sp>
      <p:sp>
        <p:nvSpPr>
          <p:cNvPr id="2058" name="Rectangle 10"/>
          <p:cNvSpPr>
            <a:spLocks noChangeArrowheads="1"/>
          </p:cNvSpPr>
          <p:nvPr/>
        </p:nvSpPr>
        <p:spPr bwMode="auto">
          <a:xfrm>
            <a:off x="1143362" y="1928025"/>
            <a:ext cx="7137697" cy="582468"/>
          </a:xfrm>
          <a:prstGeom prst="rect">
            <a:avLst/>
          </a:prstGeom>
          <a:noFill/>
          <a:ln w="12700">
            <a:noFill/>
            <a:miter lim="800000"/>
            <a:headEnd/>
            <a:tailEnd/>
          </a:ln>
          <a:effectLst/>
        </p:spPr>
        <p:txBody>
          <a:bodyPr wrap="none" lIns="82113" tIns="41057" rIns="82113" bIns="41057"/>
          <a:lstStyle/>
          <a:p>
            <a:endParaRPr lang="en-US"/>
          </a:p>
        </p:txBody>
      </p:sp>
      <p:pic>
        <p:nvPicPr>
          <p:cNvPr id="13" name="Picture 12" descr="A-graphic-of-a-glider-flying-by-extracting-energy-from-air-currents1copy.jpg"/>
          <p:cNvPicPr>
            <a:picLocks noChangeAspect="1"/>
          </p:cNvPicPr>
          <p:nvPr/>
        </p:nvPicPr>
        <p:blipFill>
          <a:blip r:embed="rId2" cstate="print"/>
          <a:stretch>
            <a:fillRect/>
          </a:stretch>
        </p:blipFill>
        <p:spPr>
          <a:xfrm>
            <a:off x="1588563" y="1950427"/>
            <a:ext cx="5550579" cy="3588302"/>
          </a:xfrm>
          <a:prstGeom prst="rect">
            <a:avLst/>
          </a:prstGeom>
        </p:spPr>
      </p:pic>
      <p:sp>
        <p:nvSpPr>
          <p:cNvPr id="6" name="TextBox 5"/>
          <p:cNvSpPr txBox="1"/>
          <p:nvPr/>
        </p:nvSpPr>
        <p:spPr>
          <a:xfrm>
            <a:off x="3100784" y="5638800"/>
            <a:ext cx="2582758" cy="923330"/>
          </a:xfrm>
          <a:prstGeom prst="rect">
            <a:avLst/>
          </a:prstGeom>
          <a:noFill/>
        </p:spPr>
        <p:txBody>
          <a:bodyPr wrap="none" rtlCol="0">
            <a:spAutoFit/>
          </a:bodyPr>
          <a:lstStyle/>
          <a:p>
            <a:pPr algn="ctr"/>
            <a:r>
              <a:rPr lang="en-US" b="1" dirty="0" smtClean="0"/>
              <a:t>Larry </a:t>
            </a:r>
            <a:r>
              <a:rPr lang="en-US" b="1" dirty="0" err="1" smtClean="0"/>
              <a:t>Suter</a:t>
            </a:r>
            <a:endParaRPr lang="en-US" b="1" dirty="0" smtClean="0"/>
          </a:p>
          <a:p>
            <a:pPr algn="ctr"/>
            <a:r>
              <a:rPr lang="en-US" b="1" dirty="0" smtClean="0"/>
              <a:t>Air Sailing Thermal Camp</a:t>
            </a:r>
          </a:p>
          <a:p>
            <a:pPr algn="ctr"/>
            <a:r>
              <a:rPr lang="en-US" b="1" smtClean="0"/>
              <a:t>June </a:t>
            </a:r>
            <a:r>
              <a:rPr lang="en-US" b="1" smtClean="0"/>
              <a:t>8, 2016</a:t>
            </a:r>
            <a:endParaRPr lang="en-US" b="1" dirty="0"/>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762000"/>
            <a:ext cx="184731" cy="369332"/>
          </a:xfrm>
          <a:prstGeom prst="rect">
            <a:avLst/>
          </a:prstGeom>
          <a:noFill/>
        </p:spPr>
        <p:txBody>
          <a:bodyPr wrap="none" rtlCol="0">
            <a:spAutoFit/>
          </a:bodyPr>
          <a:lstStyle/>
          <a:p>
            <a:endParaRPr lang="en-US" dirty="0"/>
          </a:p>
        </p:txBody>
      </p:sp>
      <p:sp>
        <p:nvSpPr>
          <p:cNvPr id="3" name="TextBox 2"/>
          <p:cNvSpPr txBox="1"/>
          <p:nvPr/>
        </p:nvSpPr>
        <p:spPr>
          <a:xfrm>
            <a:off x="838200" y="838200"/>
            <a:ext cx="6037615" cy="1649682"/>
          </a:xfrm>
          <a:prstGeom prst="rect">
            <a:avLst/>
          </a:prstGeom>
          <a:noFill/>
        </p:spPr>
        <p:txBody>
          <a:bodyPr wrap="none" rtlCol="0">
            <a:spAutoFit/>
          </a:bodyPr>
          <a:lstStyle/>
          <a:p>
            <a:pPr marL="565954" indent="-565954">
              <a:spcAft>
                <a:spcPct val="20000"/>
              </a:spcAft>
              <a:buClr>
                <a:srgbClr val="000000"/>
              </a:buClr>
              <a:buSzPct val="100000"/>
              <a:buFont typeface="WingDings" pitchFamily="2" charset="2"/>
              <a:buChar char="Ÿ"/>
            </a:pPr>
            <a:r>
              <a:rPr lang="en-US" sz="2200" b="1" dirty="0" smtClean="0">
                <a:solidFill>
                  <a:srgbClr val="000000"/>
                </a:solidFill>
              </a:rPr>
              <a:t>Go where the lift should be</a:t>
            </a:r>
          </a:p>
          <a:p>
            <a:pPr marL="1023154" lvl="1" indent="-565954">
              <a:spcAft>
                <a:spcPct val="20000"/>
              </a:spcAft>
              <a:buClr>
                <a:srgbClr val="000000"/>
              </a:buClr>
              <a:buSzPct val="100000"/>
              <a:buFont typeface="WingDings" pitchFamily="2" charset="2"/>
              <a:buChar char="Ÿ"/>
            </a:pPr>
            <a:r>
              <a:rPr lang="en-US" sz="2200" b="1" dirty="0" smtClean="0">
                <a:solidFill>
                  <a:srgbClr val="000000"/>
                </a:solidFill>
              </a:rPr>
              <a:t>High Terrain</a:t>
            </a:r>
          </a:p>
          <a:p>
            <a:pPr marL="1023154" lvl="1" indent="-565954">
              <a:spcAft>
                <a:spcPct val="20000"/>
              </a:spcAft>
              <a:buClr>
                <a:srgbClr val="000000"/>
              </a:buClr>
              <a:buSzPct val="100000"/>
              <a:buFont typeface="WingDings" pitchFamily="2" charset="2"/>
              <a:buChar char="Ÿ"/>
            </a:pPr>
            <a:r>
              <a:rPr lang="en-US" sz="2200" b="1" dirty="0" smtClean="0">
                <a:solidFill>
                  <a:srgbClr val="000000"/>
                </a:solidFill>
              </a:rPr>
              <a:t>High Terrain where there’s convergence</a:t>
            </a:r>
          </a:p>
          <a:p>
            <a:pPr marL="1023154" lvl="1" indent="-565954">
              <a:spcAft>
                <a:spcPct val="20000"/>
              </a:spcAft>
              <a:buClr>
                <a:srgbClr val="000000"/>
              </a:buClr>
              <a:buSzPct val="100000"/>
              <a:buFont typeface="WingDings" pitchFamily="2" charset="2"/>
              <a:buChar char="Ÿ"/>
            </a:pPr>
            <a:r>
              <a:rPr lang="en-US" sz="2200" b="1" dirty="0" smtClean="0">
                <a:solidFill>
                  <a:srgbClr val="000000"/>
                </a:solidFill>
              </a:rPr>
              <a:t>Local knowledge</a:t>
            </a:r>
            <a:endParaRPr lang="en-US" b="1" dirty="0"/>
          </a:p>
        </p:txBody>
      </p:sp>
      <p:sp>
        <p:nvSpPr>
          <p:cNvPr id="4" name="TextBox 3"/>
          <p:cNvSpPr txBox="1"/>
          <p:nvPr/>
        </p:nvSpPr>
        <p:spPr>
          <a:xfrm>
            <a:off x="138906" y="228600"/>
            <a:ext cx="9005094" cy="461665"/>
          </a:xfrm>
          <a:prstGeom prst="rect">
            <a:avLst/>
          </a:prstGeom>
          <a:noFill/>
        </p:spPr>
        <p:txBody>
          <a:bodyPr wrap="none" rtlCol="0">
            <a:spAutoFit/>
          </a:bodyPr>
          <a:lstStyle/>
          <a:p>
            <a:r>
              <a:rPr lang="en-US" sz="2400" b="1" dirty="0" smtClean="0"/>
              <a:t>What do you do when there isn’t enough moisture to create nice CU?</a:t>
            </a:r>
            <a:endParaRPr lang="en-US" sz="2400" b="1" dirty="0"/>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71735"/>
            <a:ext cx="8783558" cy="461665"/>
          </a:xfrm>
          <a:prstGeom prst="rect">
            <a:avLst/>
          </a:prstGeom>
          <a:noFill/>
        </p:spPr>
        <p:txBody>
          <a:bodyPr wrap="none" rtlCol="0">
            <a:spAutoFit/>
          </a:bodyPr>
          <a:lstStyle/>
          <a:p>
            <a:r>
              <a:rPr lang="en-US" sz="2400" b="1" dirty="0" smtClean="0"/>
              <a:t>What kind of convergence might be established by an Easterly flow?</a:t>
            </a:r>
            <a:endParaRPr lang="en-US" sz="2400" b="1" dirty="0"/>
          </a:p>
        </p:txBody>
      </p:sp>
      <p:pic>
        <p:nvPicPr>
          <p:cNvPr id="3" name="Picture 2" descr="BLWind.jpg"/>
          <p:cNvPicPr>
            <a:picLocks noChangeAspect="1"/>
          </p:cNvPicPr>
          <p:nvPr/>
        </p:nvPicPr>
        <p:blipFill>
          <a:blip r:embed="rId2" cstate="print"/>
          <a:srcRect l="28330" b="32753"/>
          <a:stretch>
            <a:fillRect/>
          </a:stretch>
        </p:blipFill>
        <p:spPr>
          <a:xfrm>
            <a:off x="228600" y="557212"/>
            <a:ext cx="8792890" cy="5614988"/>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onvergence.jpg"/>
          <p:cNvPicPr>
            <a:picLocks noChangeAspect="1"/>
          </p:cNvPicPr>
          <p:nvPr/>
        </p:nvPicPr>
        <p:blipFill>
          <a:blip r:embed="rId2" cstate="print"/>
          <a:srcRect l="32320" b="24959"/>
          <a:stretch>
            <a:fillRect/>
          </a:stretch>
        </p:blipFill>
        <p:spPr>
          <a:xfrm>
            <a:off x="1143000" y="538162"/>
            <a:ext cx="7739062" cy="5755336"/>
          </a:xfrm>
          <a:prstGeom prst="rect">
            <a:avLst/>
          </a:prstGeom>
        </p:spPr>
      </p:pic>
      <p:sp>
        <p:nvSpPr>
          <p:cNvPr id="3" name="TextBox 2"/>
          <p:cNvSpPr txBox="1"/>
          <p:nvPr/>
        </p:nvSpPr>
        <p:spPr>
          <a:xfrm>
            <a:off x="152400" y="71735"/>
            <a:ext cx="4227055" cy="461665"/>
          </a:xfrm>
          <a:prstGeom prst="rect">
            <a:avLst/>
          </a:prstGeom>
          <a:noFill/>
        </p:spPr>
        <p:txBody>
          <a:bodyPr wrap="none" rtlCol="0">
            <a:spAutoFit/>
          </a:bodyPr>
          <a:lstStyle/>
          <a:p>
            <a:r>
              <a:rPr lang="en-US" sz="2400" b="1" dirty="0" smtClean="0"/>
              <a:t>Convergence with Easterly Flow</a:t>
            </a:r>
            <a:endParaRPr lang="en-US" sz="2400" b="1" dirty="0"/>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LWind.jpg"/>
          <p:cNvPicPr>
            <a:picLocks noChangeAspect="1"/>
          </p:cNvPicPr>
          <p:nvPr/>
        </p:nvPicPr>
        <p:blipFill>
          <a:blip r:embed="rId2" cstate="print"/>
          <a:srcRect l="33847" r="4942" b="27632"/>
          <a:stretch>
            <a:fillRect/>
          </a:stretch>
        </p:blipFill>
        <p:spPr>
          <a:xfrm>
            <a:off x="685800" y="685800"/>
            <a:ext cx="7848600" cy="5995458"/>
          </a:xfrm>
          <a:prstGeom prst="rect">
            <a:avLst/>
          </a:prstGeom>
        </p:spPr>
      </p:pic>
      <p:sp>
        <p:nvSpPr>
          <p:cNvPr id="4" name="TextBox 3"/>
          <p:cNvSpPr txBox="1"/>
          <p:nvPr/>
        </p:nvSpPr>
        <p:spPr>
          <a:xfrm>
            <a:off x="152400" y="71735"/>
            <a:ext cx="8749126" cy="461665"/>
          </a:xfrm>
          <a:prstGeom prst="rect">
            <a:avLst/>
          </a:prstGeom>
          <a:noFill/>
        </p:spPr>
        <p:txBody>
          <a:bodyPr wrap="none" rtlCol="0">
            <a:spAutoFit/>
          </a:bodyPr>
          <a:lstStyle/>
          <a:p>
            <a:r>
              <a:rPr lang="en-US" sz="2400" b="1" dirty="0" smtClean="0"/>
              <a:t>What kind of convergence might be established by a Westerly flow?</a:t>
            </a:r>
            <a:endParaRPr lang="en-US" sz="2400" b="1" dirty="0"/>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onv.jpg"/>
          <p:cNvPicPr>
            <a:picLocks noChangeAspect="1"/>
          </p:cNvPicPr>
          <p:nvPr/>
        </p:nvPicPr>
        <p:blipFill>
          <a:blip r:embed="rId2" cstate="print"/>
          <a:srcRect l="30446" t="4093" r="6685" b="30424"/>
          <a:stretch>
            <a:fillRect/>
          </a:stretch>
        </p:blipFill>
        <p:spPr>
          <a:xfrm>
            <a:off x="533400" y="762000"/>
            <a:ext cx="8206105" cy="5568020"/>
          </a:xfrm>
          <a:prstGeom prst="rect">
            <a:avLst/>
          </a:prstGeom>
        </p:spPr>
      </p:pic>
      <p:sp>
        <p:nvSpPr>
          <p:cNvPr id="3" name="TextBox 2"/>
          <p:cNvSpPr txBox="1"/>
          <p:nvPr/>
        </p:nvSpPr>
        <p:spPr>
          <a:xfrm>
            <a:off x="533400" y="152400"/>
            <a:ext cx="4351576" cy="461665"/>
          </a:xfrm>
          <a:prstGeom prst="rect">
            <a:avLst/>
          </a:prstGeom>
          <a:noFill/>
        </p:spPr>
        <p:txBody>
          <a:bodyPr wrap="none" rtlCol="0">
            <a:spAutoFit/>
          </a:bodyPr>
          <a:lstStyle/>
          <a:p>
            <a:r>
              <a:rPr lang="en-US" sz="2400" b="1" dirty="0" smtClean="0"/>
              <a:t>Convergence with Westerly Flow</a:t>
            </a:r>
            <a:endParaRPr lang="en-US" sz="2400" b="1" dirty="0"/>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descr="SoutherlyFlow.jpg"/>
          <p:cNvPicPr>
            <a:picLocks noChangeAspect="1"/>
          </p:cNvPicPr>
          <p:nvPr/>
        </p:nvPicPr>
        <p:blipFill>
          <a:blip r:embed="rId2" cstate="print"/>
          <a:srcRect l="15000" t="18874" r="15833" b="4052"/>
          <a:stretch>
            <a:fillRect/>
          </a:stretch>
        </p:blipFill>
        <p:spPr>
          <a:xfrm>
            <a:off x="381000" y="1149427"/>
            <a:ext cx="8382000" cy="5251373"/>
          </a:xfrm>
          <a:prstGeom prst="rect">
            <a:avLst/>
          </a:prstGeom>
        </p:spPr>
      </p:pic>
      <p:sp>
        <p:nvSpPr>
          <p:cNvPr id="5" name="TextBox 4"/>
          <p:cNvSpPr txBox="1"/>
          <p:nvPr/>
        </p:nvSpPr>
        <p:spPr>
          <a:xfrm>
            <a:off x="5791200" y="2362200"/>
            <a:ext cx="533400" cy="338554"/>
          </a:xfrm>
          <a:prstGeom prst="rect">
            <a:avLst/>
          </a:prstGeom>
          <a:solidFill>
            <a:schemeClr val="bg1"/>
          </a:solidFill>
        </p:spPr>
        <p:txBody>
          <a:bodyPr wrap="square" rtlCol="0">
            <a:spAutoFit/>
          </a:bodyPr>
          <a:lstStyle/>
          <a:p>
            <a:r>
              <a:rPr lang="en-US" sz="1600" b="1" dirty="0" smtClean="0"/>
              <a:t>ASI</a:t>
            </a:r>
            <a:endParaRPr lang="en-US" sz="1600" b="1" dirty="0"/>
          </a:p>
        </p:txBody>
      </p:sp>
      <p:cxnSp>
        <p:nvCxnSpPr>
          <p:cNvPr id="7" name="Straight Arrow Connector 6"/>
          <p:cNvCxnSpPr>
            <a:stCxn id="5" idx="1"/>
          </p:cNvCxnSpPr>
          <p:nvPr/>
        </p:nvCxnSpPr>
        <p:spPr>
          <a:xfrm flipH="1">
            <a:off x="5105400" y="2531477"/>
            <a:ext cx="685800" cy="364123"/>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181600" y="3962400"/>
            <a:ext cx="914400" cy="338554"/>
          </a:xfrm>
          <a:prstGeom prst="rect">
            <a:avLst/>
          </a:prstGeom>
          <a:solidFill>
            <a:schemeClr val="bg1"/>
          </a:solidFill>
        </p:spPr>
        <p:txBody>
          <a:bodyPr wrap="square" rtlCol="0">
            <a:spAutoFit/>
          </a:bodyPr>
          <a:lstStyle/>
          <a:p>
            <a:r>
              <a:rPr lang="en-US" sz="1600" b="1" dirty="0" err="1" smtClean="0"/>
              <a:t>Peavine</a:t>
            </a:r>
            <a:endParaRPr lang="en-US" sz="1600" b="1" dirty="0"/>
          </a:p>
        </p:txBody>
      </p:sp>
      <p:cxnSp>
        <p:nvCxnSpPr>
          <p:cNvPr id="9" name="Straight Arrow Connector 8"/>
          <p:cNvCxnSpPr>
            <a:stCxn id="8" idx="1"/>
          </p:cNvCxnSpPr>
          <p:nvPr/>
        </p:nvCxnSpPr>
        <p:spPr>
          <a:xfrm flipH="1" flipV="1">
            <a:off x="4572000" y="3962401"/>
            <a:ext cx="609600" cy="169276"/>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3276600" y="2362200"/>
            <a:ext cx="685800" cy="338554"/>
          </a:xfrm>
          <a:prstGeom prst="rect">
            <a:avLst/>
          </a:prstGeom>
          <a:solidFill>
            <a:schemeClr val="bg1"/>
          </a:solidFill>
        </p:spPr>
        <p:txBody>
          <a:bodyPr wrap="square" rtlCol="0">
            <a:spAutoFit/>
          </a:bodyPr>
          <a:lstStyle/>
          <a:p>
            <a:r>
              <a:rPr lang="en-US" sz="1600" b="1" dirty="0" smtClean="0"/>
              <a:t>7990</a:t>
            </a:r>
            <a:endParaRPr lang="en-US" sz="1600" b="1" dirty="0"/>
          </a:p>
        </p:txBody>
      </p:sp>
      <p:cxnSp>
        <p:nvCxnSpPr>
          <p:cNvPr id="16" name="Straight Arrow Connector 15"/>
          <p:cNvCxnSpPr>
            <a:stCxn id="15" idx="3"/>
          </p:cNvCxnSpPr>
          <p:nvPr/>
        </p:nvCxnSpPr>
        <p:spPr>
          <a:xfrm flipV="1">
            <a:off x="3962400" y="2438400"/>
            <a:ext cx="304800" cy="93077"/>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4648200" y="5105400"/>
            <a:ext cx="914400" cy="338554"/>
          </a:xfrm>
          <a:prstGeom prst="rect">
            <a:avLst/>
          </a:prstGeom>
          <a:solidFill>
            <a:schemeClr val="bg1"/>
          </a:solidFill>
        </p:spPr>
        <p:txBody>
          <a:bodyPr wrap="square" rtlCol="0">
            <a:spAutoFit/>
          </a:bodyPr>
          <a:lstStyle/>
          <a:p>
            <a:r>
              <a:rPr lang="en-US" sz="1600" b="1" dirty="0" smtClean="0"/>
              <a:t>Mt Rose</a:t>
            </a:r>
            <a:endParaRPr lang="en-US" sz="1600" b="1" dirty="0"/>
          </a:p>
        </p:txBody>
      </p:sp>
      <p:cxnSp>
        <p:nvCxnSpPr>
          <p:cNvPr id="24" name="Straight Arrow Connector 23"/>
          <p:cNvCxnSpPr/>
          <p:nvPr/>
        </p:nvCxnSpPr>
        <p:spPr>
          <a:xfrm flipH="1" flipV="1">
            <a:off x="4572000" y="4648200"/>
            <a:ext cx="381000" cy="457200"/>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6096000" y="3276600"/>
            <a:ext cx="685800" cy="338554"/>
          </a:xfrm>
          <a:prstGeom prst="rect">
            <a:avLst/>
          </a:prstGeom>
          <a:solidFill>
            <a:schemeClr val="bg1"/>
          </a:solidFill>
        </p:spPr>
        <p:txBody>
          <a:bodyPr wrap="square" rtlCol="0">
            <a:spAutoFit/>
          </a:bodyPr>
          <a:lstStyle/>
          <a:p>
            <a:r>
              <a:rPr lang="en-US" sz="1600" b="1" dirty="0" smtClean="0"/>
              <a:t>Fred’s</a:t>
            </a:r>
            <a:endParaRPr lang="en-US" sz="1600" b="1" dirty="0"/>
          </a:p>
        </p:txBody>
      </p:sp>
      <p:cxnSp>
        <p:nvCxnSpPr>
          <p:cNvPr id="30" name="Straight Arrow Connector 29"/>
          <p:cNvCxnSpPr>
            <a:stCxn id="29" idx="1"/>
          </p:cNvCxnSpPr>
          <p:nvPr/>
        </p:nvCxnSpPr>
        <p:spPr>
          <a:xfrm flipH="1" flipV="1">
            <a:off x="4724400" y="3276600"/>
            <a:ext cx="1371600" cy="169277"/>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2438400" y="3124200"/>
            <a:ext cx="1143000" cy="338554"/>
          </a:xfrm>
          <a:prstGeom prst="rect">
            <a:avLst/>
          </a:prstGeom>
          <a:solidFill>
            <a:schemeClr val="bg1"/>
          </a:solidFill>
        </p:spPr>
        <p:txBody>
          <a:bodyPr wrap="square" rtlCol="0">
            <a:spAutoFit/>
          </a:bodyPr>
          <a:lstStyle/>
          <a:p>
            <a:r>
              <a:rPr lang="en-US" sz="1600" b="1" dirty="0" smtClean="0"/>
              <a:t>Petersen’s</a:t>
            </a:r>
            <a:endParaRPr lang="en-US" sz="1600" b="1" dirty="0"/>
          </a:p>
        </p:txBody>
      </p:sp>
      <p:cxnSp>
        <p:nvCxnSpPr>
          <p:cNvPr id="35" name="Straight Arrow Connector 34"/>
          <p:cNvCxnSpPr/>
          <p:nvPr/>
        </p:nvCxnSpPr>
        <p:spPr>
          <a:xfrm flipV="1">
            <a:off x="3505200" y="3276600"/>
            <a:ext cx="838200" cy="16877"/>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1905000" y="1828800"/>
            <a:ext cx="1219200" cy="338554"/>
          </a:xfrm>
          <a:prstGeom prst="rect">
            <a:avLst/>
          </a:prstGeom>
          <a:solidFill>
            <a:schemeClr val="bg1"/>
          </a:solidFill>
        </p:spPr>
        <p:txBody>
          <a:bodyPr wrap="square" rtlCol="0">
            <a:spAutoFit/>
          </a:bodyPr>
          <a:lstStyle/>
          <a:p>
            <a:r>
              <a:rPr lang="en-US" sz="1600" b="1" dirty="0" smtClean="0"/>
              <a:t>Honey Lake</a:t>
            </a:r>
            <a:endParaRPr lang="en-US" sz="1600" b="1" dirty="0"/>
          </a:p>
        </p:txBody>
      </p:sp>
      <p:cxnSp>
        <p:nvCxnSpPr>
          <p:cNvPr id="39" name="Straight Arrow Connector 38"/>
          <p:cNvCxnSpPr>
            <a:stCxn id="38" idx="3"/>
          </p:cNvCxnSpPr>
          <p:nvPr/>
        </p:nvCxnSpPr>
        <p:spPr>
          <a:xfrm flipV="1">
            <a:off x="3124200" y="1905007"/>
            <a:ext cx="457200" cy="93070"/>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2819400" y="4191000"/>
            <a:ext cx="685800" cy="338554"/>
          </a:xfrm>
          <a:prstGeom prst="rect">
            <a:avLst/>
          </a:prstGeom>
          <a:solidFill>
            <a:schemeClr val="bg1"/>
          </a:solidFill>
        </p:spPr>
        <p:txBody>
          <a:bodyPr wrap="square" rtlCol="0">
            <a:spAutoFit/>
          </a:bodyPr>
          <a:lstStyle/>
          <a:p>
            <a:r>
              <a:rPr lang="en-US" sz="1600" b="1" dirty="0" smtClean="0"/>
              <a:t>Verdi</a:t>
            </a:r>
            <a:endParaRPr lang="en-US" sz="1600" b="1" dirty="0"/>
          </a:p>
        </p:txBody>
      </p:sp>
      <p:cxnSp>
        <p:nvCxnSpPr>
          <p:cNvPr id="48" name="Straight Arrow Connector 47"/>
          <p:cNvCxnSpPr>
            <a:stCxn id="47" idx="3"/>
          </p:cNvCxnSpPr>
          <p:nvPr/>
        </p:nvCxnSpPr>
        <p:spPr>
          <a:xfrm flipV="1">
            <a:off x="3505200" y="4191001"/>
            <a:ext cx="685800" cy="169276"/>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981200" y="609600"/>
            <a:ext cx="2054793" cy="461665"/>
          </a:xfrm>
          <a:prstGeom prst="rect">
            <a:avLst/>
          </a:prstGeom>
          <a:noFill/>
        </p:spPr>
        <p:txBody>
          <a:bodyPr wrap="none" rtlCol="0">
            <a:spAutoFit/>
          </a:bodyPr>
          <a:lstStyle/>
          <a:p>
            <a:r>
              <a:rPr lang="en-US" sz="2400" b="1" dirty="0" smtClean="0"/>
              <a:t>Southerly flow</a:t>
            </a:r>
            <a:endParaRPr lang="en-US" sz="2400" b="1" dirty="0"/>
          </a:p>
        </p:txBody>
      </p:sp>
      <p:sp>
        <p:nvSpPr>
          <p:cNvPr id="25" name="TextBox 24"/>
          <p:cNvSpPr txBox="1"/>
          <p:nvPr/>
        </p:nvSpPr>
        <p:spPr>
          <a:xfrm>
            <a:off x="2819400" y="5029200"/>
            <a:ext cx="533400" cy="338554"/>
          </a:xfrm>
          <a:prstGeom prst="rect">
            <a:avLst/>
          </a:prstGeom>
          <a:solidFill>
            <a:schemeClr val="bg1"/>
          </a:solidFill>
        </p:spPr>
        <p:txBody>
          <a:bodyPr wrap="square" rtlCol="0">
            <a:spAutoFit/>
          </a:bodyPr>
          <a:lstStyle/>
          <a:p>
            <a:r>
              <a:rPr lang="en-US" sz="1600" b="1" dirty="0" smtClean="0"/>
              <a:t>TRK</a:t>
            </a:r>
            <a:endParaRPr lang="en-US" sz="1600" b="1" dirty="0"/>
          </a:p>
        </p:txBody>
      </p:sp>
      <p:cxnSp>
        <p:nvCxnSpPr>
          <p:cNvPr id="26" name="Straight Arrow Connector 25"/>
          <p:cNvCxnSpPr/>
          <p:nvPr/>
        </p:nvCxnSpPr>
        <p:spPr>
          <a:xfrm flipV="1">
            <a:off x="3276600" y="4648200"/>
            <a:ext cx="685800" cy="457200"/>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SoutherlyFlowConvergence.jpg"/>
          <p:cNvPicPr>
            <a:picLocks noChangeAspect="1"/>
          </p:cNvPicPr>
          <p:nvPr/>
        </p:nvPicPr>
        <p:blipFill>
          <a:blip r:embed="rId2" cstate="print"/>
          <a:srcRect l="14167" t="18874" r="15833" b="1087"/>
          <a:stretch>
            <a:fillRect/>
          </a:stretch>
        </p:blipFill>
        <p:spPr>
          <a:xfrm>
            <a:off x="304801" y="1295400"/>
            <a:ext cx="8458200" cy="5437414"/>
          </a:xfrm>
          <a:prstGeom prst="rect">
            <a:avLst/>
          </a:prstGeom>
        </p:spPr>
      </p:pic>
      <p:sp>
        <p:nvSpPr>
          <p:cNvPr id="5" name="TextBox 4"/>
          <p:cNvSpPr txBox="1"/>
          <p:nvPr/>
        </p:nvSpPr>
        <p:spPr>
          <a:xfrm>
            <a:off x="5791200" y="2362200"/>
            <a:ext cx="533400" cy="338554"/>
          </a:xfrm>
          <a:prstGeom prst="rect">
            <a:avLst/>
          </a:prstGeom>
          <a:solidFill>
            <a:schemeClr val="bg1"/>
          </a:solidFill>
        </p:spPr>
        <p:txBody>
          <a:bodyPr wrap="square" rtlCol="0">
            <a:spAutoFit/>
          </a:bodyPr>
          <a:lstStyle/>
          <a:p>
            <a:r>
              <a:rPr lang="en-US" sz="1600" b="1" dirty="0" smtClean="0"/>
              <a:t>ASI</a:t>
            </a:r>
            <a:endParaRPr lang="en-US" sz="1600" b="1" dirty="0"/>
          </a:p>
        </p:txBody>
      </p:sp>
      <p:cxnSp>
        <p:nvCxnSpPr>
          <p:cNvPr id="7" name="Straight Arrow Connector 6"/>
          <p:cNvCxnSpPr>
            <a:stCxn id="5" idx="1"/>
          </p:cNvCxnSpPr>
          <p:nvPr/>
        </p:nvCxnSpPr>
        <p:spPr>
          <a:xfrm flipH="1">
            <a:off x="5105400" y="2531477"/>
            <a:ext cx="685800" cy="364123"/>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181600" y="3962400"/>
            <a:ext cx="914400" cy="338554"/>
          </a:xfrm>
          <a:prstGeom prst="rect">
            <a:avLst/>
          </a:prstGeom>
          <a:solidFill>
            <a:schemeClr val="bg1"/>
          </a:solidFill>
        </p:spPr>
        <p:txBody>
          <a:bodyPr wrap="square" rtlCol="0">
            <a:spAutoFit/>
          </a:bodyPr>
          <a:lstStyle/>
          <a:p>
            <a:r>
              <a:rPr lang="en-US" sz="1600" b="1" dirty="0" err="1" smtClean="0"/>
              <a:t>Peavine</a:t>
            </a:r>
            <a:endParaRPr lang="en-US" sz="1600" b="1" dirty="0"/>
          </a:p>
        </p:txBody>
      </p:sp>
      <p:cxnSp>
        <p:nvCxnSpPr>
          <p:cNvPr id="9" name="Straight Arrow Connector 8"/>
          <p:cNvCxnSpPr>
            <a:stCxn id="8" idx="1"/>
          </p:cNvCxnSpPr>
          <p:nvPr/>
        </p:nvCxnSpPr>
        <p:spPr>
          <a:xfrm flipH="1" flipV="1">
            <a:off x="4572000" y="3962401"/>
            <a:ext cx="609600" cy="169276"/>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3276600" y="2362200"/>
            <a:ext cx="685800" cy="338554"/>
          </a:xfrm>
          <a:prstGeom prst="rect">
            <a:avLst/>
          </a:prstGeom>
          <a:solidFill>
            <a:schemeClr val="bg1"/>
          </a:solidFill>
        </p:spPr>
        <p:txBody>
          <a:bodyPr wrap="square" rtlCol="0">
            <a:spAutoFit/>
          </a:bodyPr>
          <a:lstStyle/>
          <a:p>
            <a:r>
              <a:rPr lang="en-US" sz="1600" b="1" dirty="0" smtClean="0"/>
              <a:t>7990</a:t>
            </a:r>
            <a:endParaRPr lang="en-US" sz="1600" b="1" dirty="0"/>
          </a:p>
        </p:txBody>
      </p:sp>
      <p:cxnSp>
        <p:nvCxnSpPr>
          <p:cNvPr id="16" name="Straight Arrow Connector 15"/>
          <p:cNvCxnSpPr>
            <a:stCxn id="15" idx="3"/>
          </p:cNvCxnSpPr>
          <p:nvPr/>
        </p:nvCxnSpPr>
        <p:spPr>
          <a:xfrm flipV="1">
            <a:off x="3962400" y="2438400"/>
            <a:ext cx="304800" cy="93077"/>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6096000" y="3276600"/>
            <a:ext cx="685800" cy="338554"/>
          </a:xfrm>
          <a:prstGeom prst="rect">
            <a:avLst/>
          </a:prstGeom>
          <a:solidFill>
            <a:schemeClr val="bg1"/>
          </a:solidFill>
        </p:spPr>
        <p:txBody>
          <a:bodyPr wrap="square" rtlCol="0">
            <a:spAutoFit/>
          </a:bodyPr>
          <a:lstStyle/>
          <a:p>
            <a:r>
              <a:rPr lang="en-US" sz="1600" b="1" dirty="0" smtClean="0"/>
              <a:t>Fred’s</a:t>
            </a:r>
            <a:endParaRPr lang="en-US" sz="1600" b="1" dirty="0"/>
          </a:p>
        </p:txBody>
      </p:sp>
      <p:cxnSp>
        <p:nvCxnSpPr>
          <p:cNvPr id="30" name="Straight Arrow Connector 29"/>
          <p:cNvCxnSpPr>
            <a:stCxn id="29" idx="1"/>
          </p:cNvCxnSpPr>
          <p:nvPr/>
        </p:nvCxnSpPr>
        <p:spPr>
          <a:xfrm flipH="1" flipV="1">
            <a:off x="4724400" y="3276600"/>
            <a:ext cx="1371600" cy="169277"/>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2438400" y="3124200"/>
            <a:ext cx="1143000" cy="338554"/>
          </a:xfrm>
          <a:prstGeom prst="rect">
            <a:avLst/>
          </a:prstGeom>
          <a:solidFill>
            <a:schemeClr val="bg1"/>
          </a:solidFill>
        </p:spPr>
        <p:txBody>
          <a:bodyPr wrap="square" rtlCol="0">
            <a:spAutoFit/>
          </a:bodyPr>
          <a:lstStyle/>
          <a:p>
            <a:r>
              <a:rPr lang="en-US" sz="1600" b="1" dirty="0" smtClean="0"/>
              <a:t>Petersen’s</a:t>
            </a:r>
            <a:endParaRPr lang="en-US" sz="1600" b="1" dirty="0"/>
          </a:p>
        </p:txBody>
      </p:sp>
      <p:cxnSp>
        <p:nvCxnSpPr>
          <p:cNvPr id="35" name="Straight Arrow Connector 34"/>
          <p:cNvCxnSpPr/>
          <p:nvPr/>
        </p:nvCxnSpPr>
        <p:spPr>
          <a:xfrm flipV="1">
            <a:off x="3505200" y="3276600"/>
            <a:ext cx="838200" cy="16877"/>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1905000" y="1828800"/>
            <a:ext cx="1219200" cy="338554"/>
          </a:xfrm>
          <a:prstGeom prst="rect">
            <a:avLst/>
          </a:prstGeom>
          <a:solidFill>
            <a:schemeClr val="bg1"/>
          </a:solidFill>
        </p:spPr>
        <p:txBody>
          <a:bodyPr wrap="square" rtlCol="0">
            <a:spAutoFit/>
          </a:bodyPr>
          <a:lstStyle/>
          <a:p>
            <a:r>
              <a:rPr lang="en-US" sz="1600" b="1" dirty="0" smtClean="0"/>
              <a:t>Honey Lake</a:t>
            </a:r>
            <a:endParaRPr lang="en-US" sz="1600" b="1" dirty="0"/>
          </a:p>
        </p:txBody>
      </p:sp>
      <p:cxnSp>
        <p:nvCxnSpPr>
          <p:cNvPr id="39" name="Straight Arrow Connector 38"/>
          <p:cNvCxnSpPr>
            <a:stCxn id="38" idx="3"/>
          </p:cNvCxnSpPr>
          <p:nvPr/>
        </p:nvCxnSpPr>
        <p:spPr>
          <a:xfrm flipV="1">
            <a:off x="3124200" y="1905007"/>
            <a:ext cx="457200" cy="93070"/>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2819400" y="4191000"/>
            <a:ext cx="685800" cy="338554"/>
          </a:xfrm>
          <a:prstGeom prst="rect">
            <a:avLst/>
          </a:prstGeom>
          <a:solidFill>
            <a:schemeClr val="bg1"/>
          </a:solidFill>
        </p:spPr>
        <p:txBody>
          <a:bodyPr wrap="square" rtlCol="0">
            <a:spAutoFit/>
          </a:bodyPr>
          <a:lstStyle/>
          <a:p>
            <a:r>
              <a:rPr lang="en-US" sz="1600" b="1" dirty="0" smtClean="0"/>
              <a:t>Verdi</a:t>
            </a:r>
            <a:endParaRPr lang="en-US" sz="1600" b="1" dirty="0"/>
          </a:p>
        </p:txBody>
      </p:sp>
      <p:cxnSp>
        <p:nvCxnSpPr>
          <p:cNvPr id="48" name="Straight Arrow Connector 47"/>
          <p:cNvCxnSpPr>
            <a:stCxn id="47" idx="3"/>
          </p:cNvCxnSpPr>
          <p:nvPr/>
        </p:nvCxnSpPr>
        <p:spPr>
          <a:xfrm flipV="1">
            <a:off x="3505200" y="4191001"/>
            <a:ext cx="685800" cy="169276"/>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981200" y="609600"/>
            <a:ext cx="4387420" cy="461665"/>
          </a:xfrm>
          <a:prstGeom prst="rect">
            <a:avLst/>
          </a:prstGeom>
          <a:noFill/>
        </p:spPr>
        <p:txBody>
          <a:bodyPr wrap="none" rtlCol="0">
            <a:spAutoFit/>
          </a:bodyPr>
          <a:lstStyle/>
          <a:p>
            <a:r>
              <a:rPr lang="en-US" sz="2400" b="1" dirty="0" smtClean="0"/>
              <a:t>Convergence with southerly flow</a:t>
            </a:r>
            <a:endParaRPr lang="en-US" sz="2400" b="1" dirty="0"/>
          </a:p>
        </p:txBody>
      </p:sp>
      <p:sp>
        <p:nvSpPr>
          <p:cNvPr id="21" name="TextBox 20"/>
          <p:cNvSpPr txBox="1"/>
          <p:nvPr/>
        </p:nvSpPr>
        <p:spPr>
          <a:xfrm>
            <a:off x="4648200" y="5105400"/>
            <a:ext cx="914400" cy="338554"/>
          </a:xfrm>
          <a:prstGeom prst="rect">
            <a:avLst/>
          </a:prstGeom>
          <a:solidFill>
            <a:schemeClr val="bg1"/>
          </a:solidFill>
        </p:spPr>
        <p:txBody>
          <a:bodyPr wrap="square" rtlCol="0">
            <a:spAutoFit/>
          </a:bodyPr>
          <a:lstStyle/>
          <a:p>
            <a:r>
              <a:rPr lang="en-US" sz="1600" b="1" dirty="0" smtClean="0"/>
              <a:t>Mt Rose</a:t>
            </a:r>
            <a:endParaRPr lang="en-US" sz="1600" b="1" dirty="0"/>
          </a:p>
        </p:txBody>
      </p:sp>
      <p:cxnSp>
        <p:nvCxnSpPr>
          <p:cNvPr id="22" name="Straight Arrow Connector 21"/>
          <p:cNvCxnSpPr/>
          <p:nvPr/>
        </p:nvCxnSpPr>
        <p:spPr>
          <a:xfrm flipH="1" flipV="1">
            <a:off x="4572000" y="4648200"/>
            <a:ext cx="381000" cy="457200"/>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2819400" y="5029200"/>
            <a:ext cx="533400" cy="338554"/>
          </a:xfrm>
          <a:prstGeom prst="rect">
            <a:avLst/>
          </a:prstGeom>
          <a:solidFill>
            <a:schemeClr val="bg1"/>
          </a:solidFill>
        </p:spPr>
        <p:txBody>
          <a:bodyPr wrap="square" rtlCol="0">
            <a:spAutoFit/>
          </a:bodyPr>
          <a:lstStyle/>
          <a:p>
            <a:r>
              <a:rPr lang="en-US" sz="1600" b="1" dirty="0" smtClean="0"/>
              <a:t>TRK</a:t>
            </a:r>
            <a:endParaRPr lang="en-US" sz="1600" b="1" dirty="0"/>
          </a:p>
        </p:txBody>
      </p:sp>
      <p:cxnSp>
        <p:nvCxnSpPr>
          <p:cNvPr id="26" name="Straight Arrow Connector 25"/>
          <p:cNvCxnSpPr/>
          <p:nvPr/>
        </p:nvCxnSpPr>
        <p:spPr>
          <a:xfrm flipV="1">
            <a:off x="3276600" y="4648200"/>
            <a:ext cx="685800" cy="457200"/>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762000"/>
            <a:ext cx="184731" cy="369332"/>
          </a:xfrm>
          <a:prstGeom prst="rect">
            <a:avLst/>
          </a:prstGeom>
          <a:noFill/>
        </p:spPr>
        <p:txBody>
          <a:bodyPr wrap="none" rtlCol="0">
            <a:spAutoFit/>
          </a:bodyPr>
          <a:lstStyle/>
          <a:p>
            <a:endParaRPr lang="en-US" dirty="0"/>
          </a:p>
        </p:txBody>
      </p:sp>
      <p:sp>
        <p:nvSpPr>
          <p:cNvPr id="3" name="TextBox 2"/>
          <p:cNvSpPr txBox="1"/>
          <p:nvPr/>
        </p:nvSpPr>
        <p:spPr>
          <a:xfrm>
            <a:off x="838200" y="838200"/>
            <a:ext cx="6037615" cy="1649682"/>
          </a:xfrm>
          <a:prstGeom prst="rect">
            <a:avLst/>
          </a:prstGeom>
          <a:noFill/>
        </p:spPr>
        <p:txBody>
          <a:bodyPr wrap="none" rtlCol="0">
            <a:spAutoFit/>
          </a:bodyPr>
          <a:lstStyle/>
          <a:p>
            <a:pPr marL="565954" indent="-565954">
              <a:spcAft>
                <a:spcPct val="20000"/>
              </a:spcAft>
              <a:buClr>
                <a:srgbClr val="000000"/>
              </a:buClr>
              <a:buSzPct val="100000"/>
              <a:buFont typeface="WingDings" pitchFamily="2" charset="2"/>
              <a:buChar char="Ÿ"/>
            </a:pPr>
            <a:r>
              <a:rPr lang="en-US" sz="2200" b="1" dirty="0" smtClean="0">
                <a:solidFill>
                  <a:srgbClr val="000000"/>
                </a:solidFill>
              </a:rPr>
              <a:t>Go where the lift should be</a:t>
            </a:r>
          </a:p>
          <a:p>
            <a:pPr marL="1023154" lvl="1" indent="-565954">
              <a:spcAft>
                <a:spcPct val="20000"/>
              </a:spcAft>
              <a:buClr>
                <a:srgbClr val="000000"/>
              </a:buClr>
              <a:buSzPct val="100000"/>
              <a:buFont typeface="WingDings" pitchFamily="2" charset="2"/>
              <a:buChar char="Ÿ"/>
            </a:pPr>
            <a:r>
              <a:rPr lang="en-US" sz="2200" b="1" dirty="0" smtClean="0">
                <a:solidFill>
                  <a:srgbClr val="000000"/>
                </a:solidFill>
              </a:rPr>
              <a:t>High Terrain</a:t>
            </a:r>
          </a:p>
          <a:p>
            <a:pPr marL="1023154" lvl="1" indent="-565954">
              <a:spcAft>
                <a:spcPct val="20000"/>
              </a:spcAft>
              <a:buClr>
                <a:srgbClr val="000000"/>
              </a:buClr>
              <a:buSzPct val="100000"/>
              <a:buFont typeface="WingDings" pitchFamily="2" charset="2"/>
              <a:buChar char="Ÿ"/>
            </a:pPr>
            <a:r>
              <a:rPr lang="en-US" sz="2200" b="1" dirty="0" smtClean="0">
                <a:solidFill>
                  <a:srgbClr val="000000"/>
                </a:solidFill>
              </a:rPr>
              <a:t>High Terrain where there’s convergence</a:t>
            </a:r>
          </a:p>
          <a:p>
            <a:pPr marL="1023154" lvl="1" indent="-565954">
              <a:spcAft>
                <a:spcPct val="20000"/>
              </a:spcAft>
              <a:buClr>
                <a:srgbClr val="000000"/>
              </a:buClr>
              <a:buSzPct val="100000"/>
              <a:buFont typeface="WingDings" pitchFamily="2" charset="2"/>
              <a:buChar char="Ÿ"/>
            </a:pPr>
            <a:r>
              <a:rPr lang="en-US" sz="2200" b="1" dirty="0" smtClean="0">
                <a:solidFill>
                  <a:srgbClr val="000000"/>
                </a:solidFill>
              </a:rPr>
              <a:t>Local knowledge</a:t>
            </a:r>
            <a:endParaRPr lang="en-US" b="1" dirty="0"/>
          </a:p>
        </p:txBody>
      </p:sp>
      <p:sp>
        <p:nvSpPr>
          <p:cNvPr id="4" name="TextBox 3"/>
          <p:cNvSpPr txBox="1"/>
          <p:nvPr/>
        </p:nvSpPr>
        <p:spPr>
          <a:xfrm>
            <a:off x="138906" y="228600"/>
            <a:ext cx="9005094" cy="461665"/>
          </a:xfrm>
          <a:prstGeom prst="rect">
            <a:avLst/>
          </a:prstGeom>
          <a:noFill/>
        </p:spPr>
        <p:txBody>
          <a:bodyPr wrap="none" rtlCol="0">
            <a:spAutoFit/>
          </a:bodyPr>
          <a:lstStyle/>
          <a:p>
            <a:r>
              <a:rPr lang="en-US" sz="2400" b="1" dirty="0" smtClean="0"/>
              <a:t>What do you do when there isn’t enough moisture to create nice CU?</a:t>
            </a:r>
            <a:endParaRPr lang="en-US" sz="2400" b="1" dirty="0"/>
          </a:p>
        </p:txBody>
      </p:sp>
      <p:sp>
        <p:nvSpPr>
          <p:cNvPr id="5" name="TextBox 4"/>
          <p:cNvSpPr txBox="1"/>
          <p:nvPr/>
        </p:nvSpPr>
        <p:spPr>
          <a:xfrm>
            <a:off x="685800" y="3657600"/>
            <a:ext cx="6178999" cy="1754326"/>
          </a:xfrm>
          <a:prstGeom prst="rect">
            <a:avLst/>
          </a:prstGeom>
          <a:noFill/>
        </p:spPr>
        <p:txBody>
          <a:bodyPr wrap="none" rtlCol="0">
            <a:spAutoFit/>
          </a:bodyPr>
          <a:lstStyle/>
          <a:p>
            <a:r>
              <a:rPr lang="en-US" b="1" dirty="0" smtClean="0"/>
              <a:t>Pay particular attention to wind direction</a:t>
            </a:r>
          </a:p>
          <a:p>
            <a:r>
              <a:rPr lang="en-US" b="1" dirty="0" smtClean="0"/>
              <a:t>Go to where the convergence should be generating lift</a:t>
            </a:r>
          </a:p>
          <a:p>
            <a:r>
              <a:rPr lang="en-US" b="1" dirty="0" smtClean="0"/>
              <a:t>This requires preparation, study and learning</a:t>
            </a:r>
          </a:p>
          <a:p>
            <a:r>
              <a:rPr lang="en-US" b="1" dirty="0" smtClean="0"/>
              <a:t>This information is available at </a:t>
            </a:r>
          </a:p>
          <a:p>
            <a:r>
              <a:rPr lang="en-US" b="1" dirty="0" smtClean="0"/>
              <a:t>             </a:t>
            </a:r>
            <a:r>
              <a:rPr lang="en-US" b="1" dirty="0" smtClean="0">
                <a:hlinkClick r:id="rId2"/>
              </a:rPr>
              <a:t>http://www.norcalsoaring.org/BLIP/SIERRA/index.html</a:t>
            </a:r>
            <a:endParaRPr lang="en-US" b="1" dirty="0" smtClean="0"/>
          </a:p>
          <a:p>
            <a:r>
              <a:rPr lang="en-US" b="1" dirty="0" smtClean="0"/>
              <a:t>(A Dr. Jack weather product)</a:t>
            </a:r>
            <a:endParaRPr lang="en-US" b="1" dirty="0"/>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304800" y="152400"/>
            <a:ext cx="8305800" cy="838200"/>
          </a:xfrm>
          <a:prstGeom prst="rect">
            <a:avLst/>
          </a:prstGeom>
          <a:noFill/>
        </p:spPr>
        <p:txBody>
          <a:bodyPr wrap="square" rtlCol="0">
            <a:spAutoFit/>
          </a:bodyPr>
          <a:lstStyle/>
          <a:p>
            <a:r>
              <a:rPr lang="en-US" sz="2400" b="1" dirty="0" smtClean="0"/>
              <a:t>The speed to fly between thermals depends on the amount of sink and the amount of wind</a:t>
            </a:r>
            <a:endParaRPr lang="en-US" sz="2400" b="1" dirty="0"/>
          </a:p>
        </p:txBody>
      </p:sp>
      <p:sp>
        <p:nvSpPr>
          <p:cNvPr id="15" name="TextBox 14"/>
          <p:cNvSpPr txBox="1"/>
          <p:nvPr/>
        </p:nvSpPr>
        <p:spPr>
          <a:xfrm>
            <a:off x="990600" y="1219200"/>
            <a:ext cx="6014403" cy="369332"/>
          </a:xfrm>
          <a:prstGeom prst="rect">
            <a:avLst/>
          </a:prstGeom>
          <a:noFill/>
        </p:spPr>
        <p:txBody>
          <a:bodyPr wrap="none" rtlCol="0">
            <a:spAutoFit/>
          </a:bodyPr>
          <a:lstStyle/>
          <a:p>
            <a:r>
              <a:rPr lang="en-US" b="1" dirty="0" smtClean="0"/>
              <a:t>Speed to fly for dummies- 10 to 15 knots faster than best L/D</a:t>
            </a:r>
            <a:endParaRPr lang="en-US" b="1" dirty="0"/>
          </a:p>
        </p:txBody>
      </p:sp>
      <p:sp>
        <p:nvSpPr>
          <p:cNvPr id="17" name="TextBox 16"/>
          <p:cNvSpPr txBox="1"/>
          <p:nvPr/>
        </p:nvSpPr>
        <p:spPr>
          <a:xfrm>
            <a:off x="1066800" y="2057400"/>
            <a:ext cx="7239000" cy="646331"/>
          </a:xfrm>
          <a:prstGeom prst="rect">
            <a:avLst/>
          </a:prstGeom>
          <a:noFill/>
        </p:spPr>
        <p:txBody>
          <a:bodyPr wrap="square" rtlCol="0">
            <a:spAutoFit/>
          </a:bodyPr>
          <a:lstStyle/>
          <a:p>
            <a:r>
              <a:rPr lang="en-US" b="1" dirty="0" smtClean="0"/>
              <a:t>Speed to fly via </a:t>
            </a:r>
            <a:r>
              <a:rPr lang="en-US" b="1" dirty="0" err="1" smtClean="0"/>
              <a:t>MacReady</a:t>
            </a:r>
            <a:r>
              <a:rPr lang="en-US" b="1" dirty="0" smtClean="0"/>
              <a:t> Ring can give you the correct speed to fly for the amount of sink</a:t>
            </a:r>
            <a:endParaRPr lang="en-US" b="1" dirty="0"/>
          </a:p>
        </p:txBody>
      </p:sp>
      <p:sp>
        <p:nvSpPr>
          <p:cNvPr id="19" name="TextBox 18"/>
          <p:cNvSpPr txBox="1"/>
          <p:nvPr/>
        </p:nvSpPr>
        <p:spPr>
          <a:xfrm>
            <a:off x="1066800" y="3352800"/>
            <a:ext cx="7239000" cy="646331"/>
          </a:xfrm>
          <a:prstGeom prst="rect">
            <a:avLst/>
          </a:prstGeom>
          <a:noFill/>
        </p:spPr>
        <p:txBody>
          <a:bodyPr wrap="square" rtlCol="0">
            <a:spAutoFit/>
          </a:bodyPr>
          <a:lstStyle/>
          <a:p>
            <a:r>
              <a:rPr lang="en-US" b="1" dirty="0" smtClean="0"/>
              <a:t>Speed to fly via flight computer with </a:t>
            </a:r>
            <a:r>
              <a:rPr lang="en-US" b="1" dirty="0" err="1" smtClean="0"/>
              <a:t>pitot</a:t>
            </a:r>
            <a:r>
              <a:rPr lang="en-US" b="1" dirty="0" smtClean="0"/>
              <a:t> and GPS input can give you the correct speed to fly for both the wind and sink</a:t>
            </a:r>
            <a:endParaRPr lang="en-US" b="1"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p:cNvGrpSpPr/>
          <p:nvPr/>
        </p:nvGrpSpPr>
        <p:grpSpPr>
          <a:xfrm>
            <a:off x="1981200" y="1524000"/>
            <a:ext cx="5486400" cy="3581400"/>
            <a:chOff x="1524000" y="1752600"/>
            <a:chExt cx="4343400" cy="2819400"/>
          </a:xfrm>
        </p:grpSpPr>
        <p:cxnSp>
          <p:nvCxnSpPr>
            <p:cNvPr id="3" name="Straight Connector 2"/>
            <p:cNvCxnSpPr/>
            <p:nvPr/>
          </p:nvCxnSpPr>
          <p:spPr>
            <a:xfrm flipV="1">
              <a:off x="1524000" y="1752600"/>
              <a:ext cx="0" cy="281940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1524000" y="1752600"/>
              <a:ext cx="4343400" cy="0"/>
            </a:xfrm>
            <a:prstGeom prst="line">
              <a:avLst/>
            </a:prstGeom>
            <a:ln w="38100"/>
          </p:spPr>
          <p:style>
            <a:lnRef idx="1">
              <a:schemeClr val="accent1"/>
            </a:lnRef>
            <a:fillRef idx="0">
              <a:schemeClr val="accent1"/>
            </a:fillRef>
            <a:effectRef idx="0">
              <a:schemeClr val="accent1"/>
            </a:effectRef>
            <a:fontRef idx="minor">
              <a:schemeClr val="tx1"/>
            </a:fontRef>
          </p:style>
        </p:cxnSp>
      </p:grpSp>
      <p:sp>
        <p:nvSpPr>
          <p:cNvPr id="7" name="Freeform 6"/>
          <p:cNvSpPr/>
          <p:nvPr/>
        </p:nvSpPr>
        <p:spPr>
          <a:xfrm>
            <a:off x="2269958" y="1911178"/>
            <a:ext cx="5197642" cy="1883346"/>
          </a:xfrm>
          <a:custGeom>
            <a:avLst/>
            <a:gdLst>
              <a:gd name="connsiteX0" fmla="*/ 0 w 2782389"/>
              <a:gd name="connsiteY0" fmla="*/ 474617 h 1101634"/>
              <a:gd name="connsiteX1" fmla="*/ 287383 w 2782389"/>
              <a:gd name="connsiteY1" fmla="*/ 43543 h 1101634"/>
              <a:gd name="connsiteX2" fmla="*/ 1306286 w 2782389"/>
              <a:gd name="connsiteY2" fmla="*/ 213360 h 1101634"/>
              <a:gd name="connsiteX3" fmla="*/ 2782389 w 2782389"/>
              <a:gd name="connsiteY3" fmla="*/ 1101634 h 1101634"/>
            </a:gdLst>
            <a:ahLst/>
            <a:cxnLst>
              <a:cxn ang="0">
                <a:pos x="connsiteX0" y="connsiteY0"/>
              </a:cxn>
              <a:cxn ang="0">
                <a:pos x="connsiteX1" y="connsiteY1"/>
              </a:cxn>
              <a:cxn ang="0">
                <a:pos x="connsiteX2" y="connsiteY2"/>
              </a:cxn>
              <a:cxn ang="0">
                <a:pos x="connsiteX3" y="connsiteY3"/>
              </a:cxn>
            </a:cxnLst>
            <a:rect l="l" t="t" r="r" b="b"/>
            <a:pathLst>
              <a:path w="2782389" h="1101634">
                <a:moveTo>
                  <a:pt x="0" y="474617"/>
                </a:moveTo>
                <a:cubicBezTo>
                  <a:pt x="34834" y="280851"/>
                  <a:pt x="69669" y="87086"/>
                  <a:pt x="287383" y="43543"/>
                </a:cubicBezTo>
                <a:cubicBezTo>
                  <a:pt x="505097" y="0"/>
                  <a:pt x="890452" y="37011"/>
                  <a:pt x="1306286" y="213360"/>
                </a:cubicBezTo>
                <a:cubicBezTo>
                  <a:pt x="1722120" y="389709"/>
                  <a:pt x="2252254" y="745671"/>
                  <a:pt x="2782389" y="1101634"/>
                </a:cubicBezTo>
              </a:path>
            </a:pathLst>
          </a:custGeom>
          <a:noFill/>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TextBox 12"/>
          <p:cNvSpPr txBox="1"/>
          <p:nvPr/>
        </p:nvSpPr>
        <p:spPr>
          <a:xfrm>
            <a:off x="990600" y="2133600"/>
            <a:ext cx="914400" cy="646331"/>
          </a:xfrm>
          <a:prstGeom prst="rect">
            <a:avLst/>
          </a:prstGeom>
          <a:noFill/>
        </p:spPr>
        <p:txBody>
          <a:bodyPr wrap="square" rtlCol="0">
            <a:spAutoFit/>
          </a:bodyPr>
          <a:lstStyle/>
          <a:p>
            <a:r>
              <a:rPr lang="en-US" dirty="0" smtClean="0"/>
              <a:t>Vertical speed</a:t>
            </a:r>
            <a:endParaRPr lang="en-US" dirty="0"/>
          </a:p>
        </p:txBody>
      </p:sp>
      <p:sp>
        <p:nvSpPr>
          <p:cNvPr id="14" name="TextBox 13"/>
          <p:cNvSpPr txBox="1"/>
          <p:nvPr/>
        </p:nvSpPr>
        <p:spPr>
          <a:xfrm>
            <a:off x="2133600" y="1066800"/>
            <a:ext cx="2286000" cy="369332"/>
          </a:xfrm>
          <a:prstGeom prst="rect">
            <a:avLst/>
          </a:prstGeom>
          <a:noFill/>
        </p:spPr>
        <p:txBody>
          <a:bodyPr wrap="square" rtlCol="0">
            <a:spAutoFit/>
          </a:bodyPr>
          <a:lstStyle/>
          <a:p>
            <a:r>
              <a:rPr lang="en-US" dirty="0" smtClean="0"/>
              <a:t>Airspeed</a:t>
            </a:r>
            <a:endParaRPr lang="en-US" dirty="0"/>
          </a:p>
        </p:txBody>
      </p:sp>
      <p:sp>
        <p:nvSpPr>
          <p:cNvPr id="9" name="TextBox 8"/>
          <p:cNvSpPr txBox="1"/>
          <p:nvPr/>
        </p:nvSpPr>
        <p:spPr>
          <a:xfrm>
            <a:off x="1676400" y="1295400"/>
            <a:ext cx="301686" cy="369332"/>
          </a:xfrm>
          <a:prstGeom prst="rect">
            <a:avLst/>
          </a:prstGeom>
          <a:noFill/>
        </p:spPr>
        <p:txBody>
          <a:bodyPr wrap="none" rtlCol="0">
            <a:spAutoFit/>
          </a:bodyPr>
          <a:lstStyle/>
          <a:p>
            <a:r>
              <a:rPr lang="en-US" dirty="0" smtClean="0"/>
              <a:t>0</a:t>
            </a:r>
            <a:endParaRPr lang="en-US" dirty="0"/>
          </a:p>
        </p:txBody>
      </p:sp>
      <p:sp>
        <p:nvSpPr>
          <p:cNvPr id="10" name="TextBox 9"/>
          <p:cNvSpPr txBox="1"/>
          <p:nvPr/>
        </p:nvSpPr>
        <p:spPr>
          <a:xfrm>
            <a:off x="304800" y="152400"/>
            <a:ext cx="8305800" cy="461665"/>
          </a:xfrm>
          <a:prstGeom prst="rect">
            <a:avLst/>
          </a:prstGeom>
          <a:noFill/>
        </p:spPr>
        <p:txBody>
          <a:bodyPr wrap="square" rtlCol="0">
            <a:spAutoFit/>
          </a:bodyPr>
          <a:lstStyle/>
          <a:p>
            <a:r>
              <a:rPr lang="en-US" sz="2400" b="1" dirty="0" smtClean="0"/>
              <a:t>The basis of the </a:t>
            </a:r>
            <a:r>
              <a:rPr lang="en-US" sz="2400" b="1" dirty="0" err="1" smtClean="0"/>
              <a:t>MacReady</a:t>
            </a:r>
            <a:r>
              <a:rPr lang="en-US" sz="2400" b="1" dirty="0" smtClean="0"/>
              <a:t> Ring is the glider’s polar</a:t>
            </a:r>
            <a:endParaRPr lang="en-US" sz="2400" b="1" dirty="0"/>
          </a:p>
        </p:txBody>
      </p:sp>
      <p:sp>
        <p:nvSpPr>
          <p:cNvPr id="11" name="TextBox 10"/>
          <p:cNvSpPr txBox="1"/>
          <p:nvPr/>
        </p:nvSpPr>
        <p:spPr>
          <a:xfrm>
            <a:off x="6781800" y="2819400"/>
            <a:ext cx="1524000" cy="646331"/>
          </a:xfrm>
          <a:prstGeom prst="rect">
            <a:avLst/>
          </a:prstGeom>
          <a:noFill/>
        </p:spPr>
        <p:txBody>
          <a:bodyPr wrap="square" rtlCol="0">
            <a:spAutoFit/>
          </a:bodyPr>
          <a:lstStyle/>
          <a:p>
            <a:r>
              <a:rPr lang="en-US" dirty="0" smtClean="0"/>
              <a:t>Polar with zero sink</a:t>
            </a:r>
            <a:endParaRPr lang="en-US" dirty="0"/>
          </a:p>
        </p:txBody>
      </p:sp>
      <p:cxnSp>
        <p:nvCxnSpPr>
          <p:cNvPr id="16" name="Straight Connector 15"/>
          <p:cNvCxnSpPr/>
          <p:nvPr/>
        </p:nvCxnSpPr>
        <p:spPr>
          <a:xfrm>
            <a:off x="1981200" y="1547948"/>
            <a:ext cx="4267200" cy="1042852"/>
          </a:xfrm>
          <a:prstGeom prst="line">
            <a:avLst/>
          </a:prstGeom>
          <a:ln>
            <a:prstDash val="dashDot"/>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3429000" y="2895600"/>
            <a:ext cx="2438400" cy="1754326"/>
          </a:xfrm>
          <a:prstGeom prst="rect">
            <a:avLst/>
          </a:prstGeom>
          <a:noFill/>
        </p:spPr>
        <p:txBody>
          <a:bodyPr wrap="square" rtlCol="0">
            <a:spAutoFit/>
          </a:bodyPr>
          <a:lstStyle/>
          <a:p>
            <a:r>
              <a:rPr lang="en-US" b="1" dirty="0" smtClean="0"/>
              <a:t>Maximum distance traveled per unit altitude loss when line from 0,0 is tangent to the polar</a:t>
            </a:r>
          </a:p>
          <a:p>
            <a:endParaRPr lang="en-US" b="1" dirty="0"/>
          </a:p>
        </p:txBody>
      </p:sp>
      <p:cxnSp>
        <p:nvCxnSpPr>
          <p:cNvPr id="20" name="Straight Arrow Connector 19"/>
          <p:cNvCxnSpPr/>
          <p:nvPr/>
        </p:nvCxnSpPr>
        <p:spPr>
          <a:xfrm flipV="1">
            <a:off x="3962400" y="2057400"/>
            <a:ext cx="152400" cy="838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V="1">
            <a:off x="4038600" y="1447800"/>
            <a:ext cx="0" cy="15240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3429000" y="801469"/>
            <a:ext cx="1600200" cy="646331"/>
          </a:xfrm>
          <a:prstGeom prst="rect">
            <a:avLst/>
          </a:prstGeom>
          <a:noFill/>
        </p:spPr>
        <p:txBody>
          <a:bodyPr wrap="square" rtlCol="0">
            <a:spAutoFit/>
          </a:bodyPr>
          <a:lstStyle/>
          <a:p>
            <a:r>
              <a:rPr lang="en-US" b="1" dirty="0" smtClean="0"/>
              <a:t>Speed to fly for zero sink</a:t>
            </a:r>
            <a:endParaRPr lang="en-US" b="1" dirty="0"/>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228600"/>
            <a:ext cx="2824812" cy="461665"/>
          </a:xfrm>
          <a:prstGeom prst="rect">
            <a:avLst/>
          </a:prstGeom>
          <a:noFill/>
        </p:spPr>
        <p:txBody>
          <a:bodyPr wrap="none" rtlCol="0">
            <a:spAutoFit/>
          </a:bodyPr>
          <a:lstStyle/>
          <a:p>
            <a:r>
              <a:rPr lang="en-US" sz="2400" b="1" dirty="0" smtClean="0"/>
              <a:t>Thermal Camp Goals</a:t>
            </a:r>
            <a:endParaRPr lang="en-US" sz="2400" b="1" dirty="0"/>
          </a:p>
        </p:txBody>
      </p:sp>
      <p:sp>
        <p:nvSpPr>
          <p:cNvPr id="5" name="TextBox 4"/>
          <p:cNvSpPr txBox="1"/>
          <p:nvPr/>
        </p:nvSpPr>
        <p:spPr>
          <a:xfrm>
            <a:off x="304800" y="990600"/>
            <a:ext cx="7543800" cy="5632311"/>
          </a:xfrm>
          <a:prstGeom prst="rect">
            <a:avLst/>
          </a:prstGeom>
          <a:noFill/>
        </p:spPr>
        <p:txBody>
          <a:bodyPr wrap="square" rtlCol="0">
            <a:spAutoFit/>
          </a:bodyPr>
          <a:lstStyle/>
          <a:p>
            <a:r>
              <a:rPr lang="en-US" b="1" dirty="0" smtClean="0"/>
              <a:t>Be able to consistently turn in ~20 second circles with good air speed control</a:t>
            </a:r>
          </a:p>
          <a:p>
            <a:endParaRPr lang="en-US" b="1" dirty="0"/>
          </a:p>
          <a:p>
            <a:r>
              <a:rPr lang="en-US" b="1" dirty="0" smtClean="0"/>
              <a:t>Begin to be able to quickly center a “well behaved” thermal</a:t>
            </a:r>
          </a:p>
          <a:p>
            <a:r>
              <a:rPr lang="en-US" b="1" dirty="0" smtClean="0"/>
              <a:t>      This is a lifelong study</a:t>
            </a:r>
          </a:p>
          <a:p>
            <a:endParaRPr lang="en-US" b="1" dirty="0"/>
          </a:p>
          <a:p>
            <a:r>
              <a:rPr lang="en-US" b="1" dirty="0" smtClean="0"/>
              <a:t>Start developing a mental picture of thermals and act on it</a:t>
            </a:r>
          </a:p>
          <a:p>
            <a:endParaRPr lang="en-US" b="1" dirty="0" smtClean="0"/>
          </a:p>
          <a:p>
            <a:r>
              <a:rPr lang="en-US" b="1" dirty="0" smtClean="0"/>
              <a:t>Begin to learn how to find the next thermal (and the next and the next…)</a:t>
            </a:r>
          </a:p>
          <a:p>
            <a:pPr lvl="1"/>
            <a:r>
              <a:rPr lang="en-US" b="1" dirty="0" smtClean="0"/>
              <a:t>Don’t be stuck in a house-thermal</a:t>
            </a:r>
          </a:p>
          <a:p>
            <a:pPr lvl="1"/>
            <a:r>
              <a:rPr lang="en-US" b="1" dirty="0" smtClean="0"/>
              <a:t>This is a lifelong study</a:t>
            </a:r>
          </a:p>
          <a:p>
            <a:endParaRPr lang="en-US" b="1" dirty="0"/>
          </a:p>
          <a:p>
            <a:r>
              <a:rPr lang="en-US" b="1" dirty="0" smtClean="0"/>
              <a:t>Practice flying faster between thermals</a:t>
            </a:r>
          </a:p>
          <a:p>
            <a:endParaRPr lang="en-US" b="1" dirty="0"/>
          </a:p>
          <a:p>
            <a:r>
              <a:rPr lang="en-US" b="1" dirty="0" smtClean="0"/>
              <a:t>Become familiar with online tools that that predict soaring weather.</a:t>
            </a:r>
          </a:p>
          <a:p>
            <a:endParaRPr lang="en-US" b="1" dirty="0" smtClean="0"/>
          </a:p>
          <a:p>
            <a:r>
              <a:rPr lang="en-US" b="1" dirty="0" smtClean="0"/>
              <a:t>“Safety” really is about risk reduction. Flying involves risk. Recognize that safety talks really are about ways in which we can mitigate risk posed by hazards that have already been identified.</a:t>
            </a:r>
          </a:p>
          <a:p>
            <a:endParaRPr lang="en-US" b="1" dirty="0"/>
          </a:p>
          <a:p>
            <a:endParaRPr lang="en-US" b="1" dirty="0"/>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1981200" y="2057400"/>
            <a:ext cx="5486400" cy="3581400"/>
            <a:chOff x="1524000" y="1752600"/>
            <a:chExt cx="4343400" cy="2819400"/>
          </a:xfrm>
        </p:grpSpPr>
        <p:cxnSp>
          <p:nvCxnSpPr>
            <p:cNvPr id="3" name="Straight Connector 2"/>
            <p:cNvCxnSpPr/>
            <p:nvPr/>
          </p:nvCxnSpPr>
          <p:spPr>
            <a:xfrm flipV="1">
              <a:off x="1524000" y="1752600"/>
              <a:ext cx="0" cy="281940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1524000" y="1752600"/>
              <a:ext cx="4343400" cy="0"/>
            </a:xfrm>
            <a:prstGeom prst="line">
              <a:avLst/>
            </a:prstGeom>
            <a:ln w="38100"/>
          </p:spPr>
          <p:style>
            <a:lnRef idx="1">
              <a:schemeClr val="accent1"/>
            </a:lnRef>
            <a:fillRef idx="0">
              <a:schemeClr val="accent1"/>
            </a:fillRef>
            <a:effectRef idx="0">
              <a:schemeClr val="accent1"/>
            </a:effectRef>
            <a:fontRef idx="minor">
              <a:schemeClr val="tx1"/>
            </a:fontRef>
          </p:style>
        </p:cxnSp>
      </p:grpSp>
      <p:sp>
        <p:nvSpPr>
          <p:cNvPr id="7" name="Freeform 6"/>
          <p:cNvSpPr/>
          <p:nvPr/>
        </p:nvSpPr>
        <p:spPr>
          <a:xfrm>
            <a:off x="2269958" y="2444578"/>
            <a:ext cx="5197642" cy="1883346"/>
          </a:xfrm>
          <a:custGeom>
            <a:avLst/>
            <a:gdLst>
              <a:gd name="connsiteX0" fmla="*/ 0 w 2782389"/>
              <a:gd name="connsiteY0" fmla="*/ 474617 h 1101634"/>
              <a:gd name="connsiteX1" fmla="*/ 287383 w 2782389"/>
              <a:gd name="connsiteY1" fmla="*/ 43543 h 1101634"/>
              <a:gd name="connsiteX2" fmla="*/ 1306286 w 2782389"/>
              <a:gd name="connsiteY2" fmla="*/ 213360 h 1101634"/>
              <a:gd name="connsiteX3" fmla="*/ 2782389 w 2782389"/>
              <a:gd name="connsiteY3" fmla="*/ 1101634 h 1101634"/>
            </a:gdLst>
            <a:ahLst/>
            <a:cxnLst>
              <a:cxn ang="0">
                <a:pos x="connsiteX0" y="connsiteY0"/>
              </a:cxn>
              <a:cxn ang="0">
                <a:pos x="connsiteX1" y="connsiteY1"/>
              </a:cxn>
              <a:cxn ang="0">
                <a:pos x="connsiteX2" y="connsiteY2"/>
              </a:cxn>
              <a:cxn ang="0">
                <a:pos x="connsiteX3" y="connsiteY3"/>
              </a:cxn>
            </a:cxnLst>
            <a:rect l="l" t="t" r="r" b="b"/>
            <a:pathLst>
              <a:path w="2782389" h="1101634">
                <a:moveTo>
                  <a:pt x="0" y="474617"/>
                </a:moveTo>
                <a:cubicBezTo>
                  <a:pt x="34834" y="280851"/>
                  <a:pt x="69669" y="87086"/>
                  <a:pt x="287383" y="43543"/>
                </a:cubicBezTo>
                <a:cubicBezTo>
                  <a:pt x="505097" y="0"/>
                  <a:pt x="890452" y="37011"/>
                  <a:pt x="1306286" y="213360"/>
                </a:cubicBezTo>
                <a:cubicBezTo>
                  <a:pt x="1722120" y="389709"/>
                  <a:pt x="2252254" y="745671"/>
                  <a:pt x="2782389" y="1101634"/>
                </a:cubicBezTo>
              </a:path>
            </a:pathLst>
          </a:custGeom>
          <a:noFill/>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Freeform 11"/>
          <p:cNvSpPr/>
          <p:nvPr/>
        </p:nvSpPr>
        <p:spPr>
          <a:xfrm>
            <a:off x="2269958" y="3206578"/>
            <a:ext cx="5197642" cy="1883346"/>
          </a:xfrm>
          <a:custGeom>
            <a:avLst/>
            <a:gdLst>
              <a:gd name="connsiteX0" fmla="*/ 0 w 2782389"/>
              <a:gd name="connsiteY0" fmla="*/ 474617 h 1101634"/>
              <a:gd name="connsiteX1" fmla="*/ 287383 w 2782389"/>
              <a:gd name="connsiteY1" fmla="*/ 43543 h 1101634"/>
              <a:gd name="connsiteX2" fmla="*/ 1306286 w 2782389"/>
              <a:gd name="connsiteY2" fmla="*/ 213360 h 1101634"/>
              <a:gd name="connsiteX3" fmla="*/ 2782389 w 2782389"/>
              <a:gd name="connsiteY3" fmla="*/ 1101634 h 1101634"/>
            </a:gdLst>
            <a:ahLst/>
            <a:cxnLst>
              <a:cxn ang="0">
                <a:pos x="connsiteX0" y="connsiteY0"/>
              </a:cxn>
              <a:cxn ang="0">
                <a:pos x="connsiteX1" y="connsiteY1"/>
              </a:cxn>
              <a:cxn ang="0">
                <a:pos x="connsiteX2" y="connsiteY2"/>
              </a:cxn>
              <a:cxn ang="0">
                <a:pos x="connsiteX3" y="connsiteY3"/>
              </a:cxn>
            </a:cxnLst>
            <a:rect l="l" t="t" r="r" b="b"/>
            <a:pathLst>
              <a:path w="2782389" h="1101634">
                <a:moveTo>
                  <a:pt x="0" y="474617"/>
                </a:moveTo>
                <a:cubicBezTo>
                  <a:pt x="34834" y="280851"/>
                  <a:pt x="69669" y="87086"/>
                  <a:pt x="287383" y="43543"/>
                </a:cubicBezTo>
                <a:cubicBezTo>
                  <a:pt x="505097" y="0"/>
                  <a:pt x="890452" y="37011"/>
                  <a:pt x="1306286" y="213360"/>
                </a:cubicBezTo>
                <a:cubicBezTo>
                  <a:pt x="1722120" y="389709"/>
                  <a:pt x="2252254" y="745671"/>
                  <a:pt x="2782389" y="1101634"/>
                </a:cubicBezTo>
              </a:path>
            </a:pathLst>
          </a:custGeom>
          <a:noFill/>
          <a:ln w="28575">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TextBox 12"/>
          <p:cNvSpPr txBox="1"/>
          <p:nvPr/>
        </p:nvSpPr>
        <p:spPr>
          <a:xfrm>
            <a:off x="990600" y="2667000"/>
            <a:ext cx="914400" cy="646331"/>
          </a:xfrm>
          <a:prstGeom prst="rect">
            <a:avLst/>
          </a:prstGeom>
          <a:noFill/>
        </p:spPr>
        <p:txBody>
          <a:bodyPr wrap="square" rtlCol="0">
            <a:spAutoFit/>
          </a:bodyPr>
          <a:lstStyle/>
          <a:p>
            <a:r>
              <a:rPr lang="en-US" b="1" dirty="0" smtClean="0"/>
              <a:t>Vertical speed</a:t>
            </a:r>
            <a:endParaRPr lang="en-US" b="1" dirty="0"/>
          </a:p>
        </p:txBody>
      </p:sp>
      <p:sp>
        <p:nvSpPr>
          <p:cNvPr id="14" name="TextBox 13"/>
          <p:cNvSpPr txBox="1"/>
          <p:nvPr/>
        </p:nvSpPr>
        <p:spPr>
          <a:xfrm>
            <a:off x="2133600" y="1600200"/>
            <a:ext cx="2286000" cy="369332"/>
          </a:xfrm>
          <a:prstGeom prst="rect">
            <a:avLst/>
          </a:prstGeom>
          <a:noFill/>
        </p:spPr>
        <p:txBody>
          <a:bodyPr wrap="square" rtlCol="0">
            <a:spAutoFit/>
          </a:bodyPr>
          <a:lstStyle/>
          <a:p>
            <a:r>
              <a:rPr lang="en-US" b="1" dirty="0" smtClean="0"/>
              <a:t>Airspeed</a:t>
            </a:r>
            <a:endParaRPr lang="en-US" b="1" dirty="0"/>
          </a:p>
        </p:txBody>
      </p:sp>
      <p:sp>
        <p:nvSpPr>
          <p:cNvPr id="15" name="TextBox 14"/>
          <p:cNvSpPr txBox="1"/>
          <p:nvPr/>
        </p:nvSpPr>
        <p:spPr>
          <a:xfrm>
            <a:off x="381000" y="304800"/>
            <a:ext cx="8915400" cy="838200"/>
          </a:xfrm>
          <a:prstGeom prst="rect">
            <a:avLst/>
          </a:prstGeom>
          <a:noFill/>
        </p:spPr>
        <p:txBody>
          <a:bodyPr wrap="square" rtlCol="0">
            <a:spAutoFit/>
          </a:bodyPr>
          <a:lstStyle/>
          <a:p>
            <a:r>
              <a:rPr lang="en-US" sz="2400" b="1" dirty="0" smtClean="0"/>
              <a:t>Flying in sink is equivalent to flying a glider whose polar is shifted down by the amount of sink</a:t>
            </a:r>
            <a:endParaRPr lang="en-US" sz="2400" b="1" dirty="0"/>
          </a:p>
        </p:txBody>
      </p:sp>
      <p:sp>
        <p:nvSpPr>
          <p:cNvPr id="16" name="TextBox 15"/>
          <p:cNvSpPr txBox="1"/>
          <p:nvPr/>
        </p:nvSpPr>
        <p:spPr>
          <a:xfrm>
            <a:off x="6858000" y="3276600"/>
            <a:ext cx="1524000" cy="646331"/>
          </a:xfrm>
          <a:prstGeom prst="rect">
            <a:avLst/>
          </a:prstGeom>
          <a:noFill/>
        </p:spPr>
        <p:txBody>
          <a:bodyPr wrap="square" rtlCol="0">
            <a:spAutoFit/>
          </a:bodyPr>
          <a:lstStyle/>
          <a:p>
            <a:r>
              <a:rPr lang="en-US" dirty="0" smtClean="0"/>
              <a:t>Polar with zero sink</a:t>
            </a:r>
            <a:endParaRPr lang="en-US" dirty="0"/>
          </a:p>
        </p:txBody>
      </p:sp>
      <p:sp>
        <p:nvSpPr>
          <p:cNvPr id="17" name="TextBox 16"/>
          <p:cNvSpPr txBox="1"/>
          <p:nvPr/>
        </p:nvSpPr>
        <p:spPr>
          <a:xfrm>
            <a:off x="6858000" y="5029200"/>
            <a:ext cx="1828800" cy="369332"/>
          </a:xfrm>
          <a:prstGeom prst="rect">
            <a:avLst/>
          </a:prstGeom>
          <a:noFill/>
        </p:spPr>
        <p:txBody>
          <a:bodyPr wrap="square" rtlCol="0">
            <a:spAutoFit/>
          </a:bodyPr>
          <a:lstStyle/>
          <a:p>
            <a:r>
              <a:rPr lang="en-US" dirty="0" smtClean="0"/>
              <a:t>Polar with sink</a:t>
            </a:r>
            <a:endParaRPr lang="en-US" dirty="0"/>
          </a:p>
        </p:txBody>
      </p:sp>
      <p:cxnSp>
        <p:nvCxnSpPr>
          <p:cNvPr id="19" name="Straight Connector 18"/>
          <p:cNvCxnSpPr/>
          <p:nvPr/>
        </p:nvCxnSpPr>
        <p:spPr>
          <a:xfrm>
            <a:off x="1981200" y="2057400"/>
            <a:ext cx="4800600" cy="2514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5410200" y="1981200"/>
            <a:ext cx="0" cy="1524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V="1">
            <a:off x="4038600" y="1981200"/>
            <a:ext cx="0" cy="15240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4800600" y="1334869"/>
            <a:ext cx="1600200" cy="646331"/>
          </a:xfrm>
          <a:prstGeom prst="rect">
            <a:avLst/>
          </a:prstGeom>
          <a:noFill/>
        </p:spPr>
        <p:txBody>
          <a:bodyPr wrap="square" rtlCol="0">
            <a:spAutoFit/>
          </a:bodyPr>
          <a:lstStyle/>
          <a:p>
            <a:r>
              <a:rPr lang="en-US" b="1" dirty="0" smtClean="0"/>
              <a:t>Speed to fly with sink</a:t>
            </a:r>
            <a:endParaRPr lang="en-US" b="1" dirty="0"/>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0" y="1639669"/>
            <a:ext cx="1371600" cy="646331"/>
          </a:xfrm>
          <a:prstGeom prst="rect">
            <a:avLst/>
          </a:prstGeom>
          <a:noFill/>
        </p:spPr>
        <p:txBody>
          <a:bodyPr wrap="square" rtlCol="0">
            <a:spAutoFit/>
          </a:bodyPr>
          <a:lstStyle/>
          <a:p>
            <a:r>
              <a:rPr lang="en-US" dirty="0" smtClean="0"/>
              <a:t>Airspeed for best L/D</a:t>
            </a:r>
            <a:endParaRPr lang="en-US" dirty="0"/>
          </a:p>
        </p:txBody>
      </p:sp>
      <p:sp>
        <p:nvSpPr>
          <p:cNvPr id="3" name="TextBox 2"/>
          <p:cNvSpPr txBox="1"/>
          <p:nvPr/>
        </p:nvSpPr>
        <p:spPr>
          <a:xfrm>
            <a:off x="457200" y="5650468"/>
            <a:ext cx="1998945" cy="369332"/>
          </a:xfrm>
          <a:prstGeom prst="rect">
            <a:avLst/>
          </a:prstGeom>
          <a:noFill/>
        </p:spPr>
        <p:txBody>
          <a:bodyPr wrap="none" rtlCol="0">
            <a:spAutoFit/>
          </a:bodyPr>
          <a:lstStyle/>
          <a:p>
            <a:r>
              <a:rPr lang="en-US" dirty="0" err="1" smtClean="0"/>
              <a:t>Variometer</a:t>
            </a:r>
            <a:r>
              <a:rPr lang="en-US" dirty="0" smtClean="0"/>
              <a:t> reading</a:t>
            </a:r>
            <a:endParaRPr lang="en-US" dirty="0"/>
          </a:p>
        </p:txBody>
      </p:sp>
      <p:cxnSp>
        <p:nvCxnSpPr>
          <p:cNvPr id="5" name="Straight Connector 4"/>
          <p:cNvCxnSpPr/>
          <p:nvPr/>
        </p:nvCxnSpPr>
        <p:spPr>
          <a:xfrm>
            <a:off x="4191000" y="1981200"/>
            <a:ext cx="0" cy="359306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H="1">
            <a:off x="685800" y="5574268"/>
            <a:ext cx="35052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8" name="Freeform 7"/>
          <p:cNvSpPr/>
          <p:nvPr/>
        </p:nvSpPr>
        <p:spPr>
          <a:xfrm>
            <a:off x="1160417" y="2362200"/>
            <a:ext cx="3030583" cy="1277983"/>
          </a:xfrm>
          <a:custGeom>
            <a:avLst/>
            <a:gdLst>
              <a:gd name="connsiteX0" fmla="*/ 2756263 w 2756263"/>
              <a:gd name="connsiteY0" fmla="*/ 901337 h 901337"/>
              <a:gd name="connsiteX1" fmla="*/ 1084217 w 2756263"/>
              <a:gd name="connsiteY1" fmla="*/ 470263 h 901337"/>
              <a:gd name="connsiteX2" fmla="*/ 0 w 2756263"/>
              <a:gd name="connsiteY2" fmla="*/ 0 h 901337"/>
              <a:gd name="connsiteX3" fmla="*/ 0 w 2756263"/>
              <a:gd name="connsiteY3" fmla="*/ 0 h 901337"/>
            </a:gdLst>
            <a:ahLst/>
            <a:cxnLst>
              <a:cxn ang="0">
                <a:pos x="connsiteX0" y="connsiteY0"/>
              </a:cxn>
              <a:cxn ang="0">
                <a:pos x="connsiteX1" y="connsiteY1"/>
              </a:cxn>
              <a:cxn ang="0">
                <a:pos x="connsiteX2" y="connsiteY2"/>
              </a:cxn>
              <a:cxn ang="0">
                <a:pos x="connsiteX3" y="connsiteY3"/>
              </a:cxn>
            </a:cxnLst>
            <a:rect l="l" t="t" r="r" b="b"/>
            <a:pathLst>
              <a:path w="2756263" h="901337">
                <a:moveTo>
                  <a:pt x="2756263" y="901337"/>
                </a:moveTo>
                <a:cubicBezTo>
                  <a:pt x="2149928" y="760911"/>
                  <a:pt x="1543594" y="620486"/>
                  <a:pt x="1084217" y="470263"/>
                </a:cubicBezTo>
                <a:cubicBezTo>
                  <a:pt x="624840" y="320040"/>
                  <a:pt x="0" y="0"/>
                  <a:pt x="0" y="0"/>
                </a:cubicBezTo>
                <a:lnTo>
                  <a:pt x="0" y="0"/>
                </a:lnTo>
              </a:path>
            </a:pathLst>
          </a:cu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0" name="TextBox 9"/>
          <p:cNvSpPr txBox="1"/>
          <p:nvPr/>
        </p:nvSpPr>
        <p:spPr>
          <a:xfrm>
            <a:off x="457200" y="76200"/>
            <a:ext cx="7848600" cy="1569660"/>
          </a:xfrm>
          <a:prstGeom prst="rect">
            <a:avLst/>
          </a:prstGeom>
          <a:noFill/>
        </p:spPr>
        <p:txBody>
          <a:bodyPr wrap="square" rtlCol="0">
            <a:spAutoFit/>
          </a:bodyPr>
          <a:lstStyle/>
          <a:p>
            <a:r>
              <a:rPr lang="en-US" sz="2400" b="1" dirty="0" smtClean="0"/>
              <a:t>For a given amount of sink there a “shifted polar” that gives Airspeed for best L/D. The shifted polar also tells you the total descent rate at that speed. This allows us to construct a table of airspeed for best L/D </a:t>
            </a:r>
            <a:r>
              <a:rPr lang="en-US" sz="2400" b="1" dirty="0" err="1" smtClean="0"/>
              <a:t>vs</a:t>
            </a:r>
            <a:r>
              <a:rPr lang="en-US" sz="2400" b="1" dirty="0" smtClean="0"/>
              <a:t> </a:t>
            </a:r>
            <a:r>
              <a:rPr lang="en-US" sz="2400" b="1" dirty="0" err="1" smtClean="0"/>
              <a:t>variometer</a:t>
            </a:r>
            <a:r>
              <a:rPr lang="en-US" sz="2400" b="1" dirty="0" smtClean="0"/>
              <a:t> reading</a:t>
            </a:r>
            <a:endParaRPr lang="en-US" sz="2400" b="1" dirty="0"/>
          </a:p>
        </p:txBody>
      </p:sp>
      <p:sp>
        <p:nvSpPr>
          <p:cNvPr id="9" name="TextBox 8"/>
          <p:cNvSpPr txBox="1"/>
          <p:nvPr/>
        </p:nvSpPr>
        <p:spPr>
          <a:xfrm>
            <a:off x="4114800" y="5638800"/>
            <a:ext cx="301686" cy="369332"/>
          </a:xfrm>
          <a:prstGeom prst="rect">
            <a:avLst/>
          </a:prstGeom>
          <a:noFill/>
        </p:spPr>
        <p:txBody>
          <a:bodyPr wrap="none" rtlCol="0">
            <a:spAutoFit/>
          </a:bodyPr>
          <a:lstStyle/>
          <a:p>
            <a:r>
              <a:rPr lang="en-US" dirty="0" smtClean="0"/>
              <a:t>0</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0" y="1639669"/>
            <a:ext cx="1371600" cy="646331"/>
          </a:xfrm>
          <a:prstGeom prst="rect">
            <a:avLst/>
          </a:prstGeom>
          <a:noFill/>
        </p:spPr>
        <p:txBody>
          <a:bodyPr wrap="square" rtlCol="0">
            <a:spAutoFit/>
          </a:bodyPr>
          <a:lstStyle/>
          <a:p>
            <a:r>
              <a:rPr lang="en-US" dirty="0" smtClean="0"/>
              <a:t>Airspeed for best L/D</a:t>
            </a:r>
            <a:endParaRPr lang="en-US" dirty="0"/>
          </a:p>
        </p:txBody>
      </p:sp>
      <p:sp>
        <p:nvSpPr>
          <p:cNvPr id="3" name="TextBox 2"/>
          <p:cNvSpPr txBox="1"/>
          <p:nvPr/>
        </p:nvSpPr>
        <p:spPr>
          <a:xfrm>
            <a:off x="457200" y="5650468"/>
            <a:ext cx="1998945" cy="369332"/>
          </a:xfrm>
          <a:prstGeom prst="rect">
            <a:avLst/>
          </a:prstGeom>
          <a:noFill/>
        </p:spPr>
        <p:txBody>
          <a:bodyPr wrap="none" rtlCol="0">
            <a:spAutoFit/>
          </a:bodyPr>
          <a:lstStyle/>
          <a:p>
            <a:r>
              <a:rPr lang="en-US" dirty="0" err="1" smtClean="0"/>
              <a:t>Variometer</a:t>
            </a:r>
            <a:r>
              <a:rPr lang="en-US" dirty="0" smtClean="0"/>
              <a:t> reading</a:t>
            </a:r>
            <a:endParaRPr lang="en-US" dirty="0"/>
          </a:p>
        </p:txBody>
      </p:sp>
      <p:cxnSp>
        <p:nvCxnSpPr>
          <p:cNvPr id="5" name="Straight Connector 4"/>
          <p:cNvCxnSpPr/>
          <p:nvPr/>
        </p:nvCxnSpPr>
        <p:spPr>
          <a:xfrm>
            <a:off x="4191000" y="1981200"/>
            <a:ext cx="0" cy="359306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H="1">
            <a:off x="685800" y="5574268"/>
            <a:ext cx="35052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8" name="Freeform 7"/>
          <p:cNvSpPr/>
          <p:nvPr/>
        </p:nvSpPr>
        <p:spPr>
          <a:xfrm>
            <a:off x="1160417" y="2362200"/>
            <a:ext cx="3030583" cy="1277983"/>
          </a:xfrm>
          <a:custGeom>
            <a:avLst/>
            <a:gdLst>
              <a:gd name="connsiteX0" fmla="*/ 2756263 w 2756263"/>
              <a:gd name="connsiteY0" fmla="*/ 901337 h 901337"/>
              <a:gd name="connsiteX1" fmla="*/ 1084217 w 2756263"/>
              <a:gd name="connsiteY1" fmla="*/ 470263 h 901337"/>
              <a:gd name="connsiteX2" fmla="*/ 0 w 2756263"/>
              <a:gd name="connsiteY2" fmla="*/ 0 h 901337"/>
              <a:gd name="connsiteX3" fmla="*/ 0 w 2756263"/>
              <a:gd name="connsiteY3" fmla="*/ 0 h 901337"/>
            </a:gdLst>
            <a:ahLst/>
            <a:cxnLst>
              <a:cxn ang="0">
                <a:pos x="connsiteX0" y="connsiteY0"/>
              </a:cxn>
              <a:cxn ang="0">
                <a:pos x="connsiteX1" y="connsiteY1"/>
              </a:cxn>
              <a:cxn ang="0">
                <a:pos x="connsiteX2" y="connsiteY2"/>
              </a:cxn>
              <a:cxn ang="0">
                <a:pos x="connsiteX3" y="connsiteY3"/>
              </a:cxn>
            </a:cxnLst>
            <a:rect l="l" t="t" r="r" b="b"/>
            <a:pathLst>
              <a:path w="2756263" h="901337">
                <a:moveTo>
                  <a:pt x="2756263" y="901337"/>
                </a:moveTo>
                <a:cubicBezTo>
                  <a:pt x="2149928" y="760911"/>
                  <a:pt x="1543594" y="620486"/>
                  <a:pt x="1084217" y="470263"/>
                </a:cubicBezTo>
                <a:cubicBezTo>
                  <a:pt x="624840" y="320040"/>
                  <a:pt x="0" y="0"/>
                  <a:pt x="0" y="0"/>
                </a:cubicBezTo>
                <a:lnTo>
                  <a:pt x="0" y="0"/>
                </a:lnTo>
              </a:path>
            </a:pathLst>
          </a:cu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0" name="TextBox 9"/>
          <p:cNvSpPr txBox="1"/>
          <p:nvPr/>
        </p:nvSpPr>
        <p:spPr>
          <a:xfrm>
            <a:off x="457200" y="76200"/>
            <a:ext cx="8077200" cy="830997"/>
          </a:xfrm>
          <a:prstGeom prst="rect">
            <a:avLst/>
          </a:prstGeom>
          <a:noFill/>
        </p:spPr>
        <p:txBody>
          <a:bodyPr wrap="square" rtlCol="0">
            <a:spAutoFit/>
          </a:bodyPr>
          <a:lstStyle/>
          <a:p>
            <a:r>
              <a:rPr lang="en-US" sz="2400" b="1" dirty="0" smtClean="0"/>
              <a:t>A ring surrounding the </a:t>
            </a:r>
            <a:r>
              <a:rPr lang="en-US" sz="2400" b="1" dirty="0" err="1" smtClean="0"/>
              <a:t>vario</a:t>
            </a:r>
            <a:r>
              <a:rPr lang="en-US" sz="2400" b="1" dirty="0" smtClean="0"/>
              <a:t> tabulating your glider’s Airspeed for best L/D </a:t>
            </a:r>
            <a:r>
              <a:rPr lang="en-US" sz="2400" b="1" dirty="0" err="1" smtClean="0"/>
              <a:t>vs</a:t>
            </a:r>
            <a:r>
              <a:rPr lang="en-US" sz="2400" b="1" dirty="0" smtClean="0"/>
              <a:t> </a:t>
            </a:r>
            <a:r>
              <a:rPr lang="en-US" sz="2400" b="1" dirty="0" err="1" smtClean="0"/>
              <a:t>vario</a:t>
            </a:r>
            <a:r>
              <a:rPr lang="en-US" sz="2400" b="1" dirty="0" smtClean="0"/>
              <a:t> reading is called a </a:t>
            </a:r>
            <a:r>
              <a:rPr lang="en-US" sz="2400" b="1" dirty="0" err="1" smtClean="0"/>
              <a:t>MacReady</a:t>
            </a:r>
            <a:r>
              <a:rPr lang="en-US" sz="2400" b="1" dirty="0" smtClean="0"/>
              <a:t> Ring</a:t>
            </a:r>
            <a:endParaRPr lang="en-US" sz="2400" b="1" dirty="0"/>
          </a:p>
        </p:txBody>
      </p:sp>
      <p:pic>
        <p:nvPicPr>
          <p:cNvPr id="9" name="Picture 8" descr="MacCreadyRing-kph.jpg"/>
          <p:cNvPicPr>
            <a:picLocks noChangeAspect="1"/>
          </p:cNvPicPr>
          <p:nvPr/>
        </p:nvPicPr>
        <p:blipFill>
          <a:blip r:embed="rId2" cstate="print"/>
          <a:stretch>
            <a:fillRect/>
          </a:stretch>
        </p:blipFill>
        <p:spPr>
          <a:xfrm>
            <a:off x="4800600" y="1219200"/>
            <a:ext cx="3642852" cy="3657600"/>
          </a:xfrm>
          <a:prstGeom prst="rect">
            <a:avLst/>
          </a:prstGeom>
        </p:spPr>
      </p:pic>
      <p:sp>
        <p:nvSpPr>
          <p:cNvPr id="11" name="TextBox 10"/>
          <p:cNvSpPr txBox="1"/>
          <p:nvPr/>
        </p:nvSpPr>
        <p:spPr>
          <a:xfrm>
            <a:off x="4495800" y="5334000"/>
            <a:ext cx="4648200" cy="646331"/>
          </a:xfrm>
          <a:prstGeom prst="rect">
            <a:avLst/>
          </a:prstGeom>
          <a:noFill/>
        </p:spPr>
        <p:txBody>
          <a:bodyPr wrap="square" rtlCol="0">
            <a:spAutoFit/>
          </a:bodyPr>
          <a:lstStyle/>
          <a:p>
            <a:r>
              <a:rPr lang="en-US" b="1" dirty="0" smtClean="0"/>
              <a:t>By flying the airspeed indicated by the </a:t>
            </a:r>
            <a:r>
              <a:rPr lang="en-US" b="1" dirty="0" err="1" smtClean="0"/>
              <a:t>vario</a:t>
            </a:r>
            <a:r>
              <a:rPr lang="en-US" b="1" dirty="0" smtClean="0"/>
              <a:t>, you are flying at the speed to fly for the sink</a:t>
            </a:r>
            <a:endParaRPr lang="en-US" b="1" dirty="0"/>
          </a:p>
        </p:txBody>
      </p:sp>
      <p:sp>
        <p:nvSpPr>
          <p:cNvPr id="12" name="TextBox 11"/>
          <p:cNvSpPr txBox="1"/>
          <p:nvPr/>
        </p:nvSpPr>
        <p:spPr>
          <a:xfrm>
            <a:off x="4114800" y="5638800"/>
            <a:ext cx="301686" cy="369332"/>
          </a:xfrm>
          <a:prstGeom prst="rect">
            <a:avLst/>
          </a:prstGeom>
          <a:noFill/>
        </p:spPr>
        <p:txBody>
          <a:bodyPr wrap="none" rtlCol="0">
            <a:spAutoFit/>
          </a:bodyPr>
          <a:lstStyle/>
          <a:p>
            <a:r>
              <a:rPr lang="en-US" dirty="0" smtClean="0"/>
              <a:t>0</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G_6046.JPG"/>
          <p:cNvPicPr>
            <a:picLocks noChangeAspect="1"/>
          </p:cNvPicPr>
          <p:nvPr/>
        </p:nvPicPr>
        <p:blipFill>
          <a:blip r:embed="rId2" cstate="print"/>
          <a:stretch>
            <a:fillRect/>
          </a:stretch>
        </p:blipFill>
        <p:spPr>
          <a:xfrm>
            <a:off x="609600" y="1219200"/>
            <a:ext cx="7162800" cy="5349993"/>
          </a:xfrm>
          <a:prstGeom prst="rect">
            <a:avLst/>
          </a:prstGeom>
        </p:spPr>
      </p:pic>
      <p:sp>
        <p:nvSpPr>
          <p:cNvPr id="5" name="TextBox 4"/>
          <p:cNvSpPr txBox="1"/>
          <p:nvPr/>
        </p:nvSpPr>
        <p:spPr>
          <a:xfrm>
            <a:off x="762000" y="304800"/>
            <a:ext cx="2822696" cy="369332"/>
          </a:xfrm>
          <a:prstGeom prst="rect">
            <a:avLst/>
          </a:prstGeom>
          <a:noFill/>
        </p:spPr>
        <p:txBody>
          <a:bodyPr wrap="none" rtlCol="0">
            <a:spAutoFit/>
          </a:bodyPr>
          <a:lstStyle/>
          <a:p>
            <a:r>
              <a:rPr lang="en-US" b="1" dirty="0" smtClean="0"/>
              <a:t>John Scott flying fast in sink</a:t>
            </a:r>
            <a:endParaRPr lang="en-US" b="1" dirty="0"/>
          </a:p>
        </p:txBody>
      </p:sp>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381000"/>
            <a:ext cx="7467600" cy="830997"/>
          </a:xfrm>
          <a:prstGeom prst="rect">
            <a:avLst/>
          </a:prstGeom>
          <a:noFill/>
        </p:spPr>
        <p:txBody>
          <a:bodyPr wrap="square" rtlCol="0">
            <a:spAutoFit/>
          </a:bodyPr>
          <a:lstStyle/>
          <a:p>
            <a:r>
              <a:rPr lang="en-US" sz="2400" b="1" dirty="0" smtClean="0"/>
              <a:t>Note that serious cross country pilots advocate rotating the ring so the pointer is at some value &gt;0</a:t>
            </a:r>
          </a:p>
        </p:txBody>
      </p:sp>
      <p:sp>
        <p:nvSpPr>
          <p:cNvPr id="3" name="TextBox 2"/>
          <p:cNvSpPr txBox="1"/>
          <p:nvPr/>
        </p:nvSpPr>
        <p:spPr>
          <a:xfrm>
            <a:off x="1143000" y="1524000"/>
            <a:ext cx="5154040" cy="369332"/>
          </a:xfrm>
          <a:prstGeom prst="rect">
            <a:avLst/>
          </a:prstGeom>
          <a:noFill/>
        </p:spPr>
        <p:txBody>
          <a:bodyPr wrap="none" rtlCol="0">
            <a:spAutoFit/>
          </a:bodyPr>
          <a:lstStyle/>
          <a:p>
            <a:r>
              <a:rPr lang="en-US" b="1" dirty="0" err="1" smtClean="0"/>
              <a:t>MacReady</a:t>
            </a:r>
            <a:r>
              <a:rPr lang="en-US" b="1" dirty="0" smtClean="0"/>
              <a:t> Ring setting for dummies:  +1 or +2 knots</a:t>
            </a:r>
            <a:endParaRPr lang="en-US" b="1" dirty="0"/>
          </a:p>
        </p:txBody>
      </p:sp>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381000"/>
            <a:ext cx="7467600" cy="1200329"/>
          </a:xfrm>
          <a:prstGeom prst="rect">
            <a:avLst/>
          </a:prstGeom>
          <a:noFill/>
        </p:spPr>
        <p:txBody>
          <a:bodyPr wrap="square" rtlCol="0">
            <a:spAutoFit/>
          </a:bodyPr>
          <a:lstStyle/>
          <a:p>
            <a:r>
              <a:rPr lang="en-US" sz="2400" b="1" dirty="0" smtClean="0"/>
              <a:t>A lot of folks say to leave a thermal when the lift has decreased to about ¾ or ½ of peak achieved rate of climb for a turn or two</a:t>
            </a:r>
          </a:p>
        </p:txBody>
      </p:sp>
      <p:sp>
        <p:nvSpPr>
          <p:cNvPr id="3" name="TextBox 2"/>
          <p:cNvSpPr txBox="1"/>
          <p:nvPr/>
        </p:nvSpPr>
        <p:spPr>
          <a:xfrm>
            <a:off x="1143000" y="1524000"/>
            <a:ext cx="184731" cy="369332"/>
          </a:xfrm>
          <a:prstGeom prst="rect">
            <a:avLst/>
          </a:prstGeom>
          <a:noFill/>
        </p:spPr>
        <p:txBody>
          <a:bodyPr wrap="none" rtlCol="0">
            <a:spAutoFit/>
          </a:bodyPr>
          <a:lstStyle/>
          <a:p>
            <a:endParaRPr lang="en-US" b="1" dirty="0"/>
          </a:p>
        </p:txBody>
      </p:sp>
      <p:pic>
        <p:nvPicPr>
          <p:cNvPr id="4" name="Picture 3" descr="SimulationSnapshot.jpg"/>
          <p:cNvPicPr>
            <a:picLocks noChangeAspect="1"/>
          </p:cNvPicPr>
          <p:nvPr/>
        </p:nvPicPr>
        <p:blipFill>
          <a:blip r:embed="rId2" cstate="print"/>
          <a:srcRect l="25956" t="5983" r="49151" b="6662"/>
          <a:stretch>
            <a:fillRect/>
          </a:stretch>
        </p:blipFill>
        <p:spPr>
          <a:xfrm>
            <a:off x="1066800" y="1676400"/>
            <a:ext cx="2438400" cy="4810897"/>
          </a:xfrm>
          <a:prstGeom prst="rect">
            <a:avLst/>
          </a:prstGeom>
        </p:spPr>
      </p:pic>
      <p:sp>
        <p:nvSpPr>
          <p:cNvPr id="5" name="TextBox 4"/>
          <p:cNvSpPr txBox="1"/>
          <p:nvPr/>
        </p:nvSpPr>
        <p:spPr>
          <a:xfrm>
            <a:off x="3810000" y="2514600"/>
            <a:ext cx="4419600" cy="2031325"/>
          </a:xfrm>
          <a:prstGeom prst="rect">
            <a:avLst/>
          </a:prstGeom>
          <a:noFill/>
        </p:spPr>
        <p:txBody>
          <a:bodyPr wrap="square" rtlCol="0">
            <a:spAutoFit/>
          </a:bodyPr>
          <a:lstStyle/>
          <a:p>
            <a:r>
              <a:rPr lang="en-US" b="1" dirty="0" smtClean="0"/>
              <a:t>This well may occur when your up in the mushroom cap of the thermal</a:t>
            </a:r>
          </a:p>
          <a:p>
            <a:endParaRPr lang="en-US" b="1" dirty="0" smtClean="0"/>
          </a:p>
          <a:p>
            <a:r>
              <a:rPr lang="en-US" b="1" dirty="0" err="1" smtClean="0"/>
              <a:t>Ramy</a:t>
            </a:r>
            <a:r>
              <a:rPr lang="en-US" b="1" dirty="0" smtClean="0"/>
              <a:t> </a:t>
            </a:r>
            <a:r>
              <a:rPr lang="en-US" b="1" dirty="0" err="1" smtClean="0"/>
              <a:t>Yanetz</a:t>
            </a:r>
            <a:r>
              <a:rPr lang="en-US" b="1" dirty="0" smtClean="0"/>
              <a:t> advocates doing a Crazy Ivan when you leave a thermal. You may enter something that efficiently gets you several hundred feet more.</a:t>
            </a:r>
            <a:endParaRPr lang="en-US" b="1" dirty="0"/>
          </a:p>
        </p:txBody>
      </p:sp>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8200" y="609600"/>
            <a:ext cx="7780463" cy="5909310"/>
          </a:xfrm>
          <a:prstGeom prst="rect">
            <a:avLst/>
          </a:prstGeom>
          <a:noFill/>
        </p:spPr>
        <p:txBody>
          <a:bodyPr wrap="none" rtlCol="0">
            <a:spAutoFit/>
          </a:bodyPr>
          <a:lstStyle/>
          <a:p>
            <a:r>
              <a:rPr lang="en-US" dirty="0" smtClean="0"/>
              <a:t>Classic </a:t>
            </a:r>
            <a:r>
              <a:rPr lang="en-US" dirty="0" err="1" smtClean="0"/>
              <a:t>MacCready</a:t>
            </a:r>
            <a:r>
              <a:rPr lang="en-US" dirty="0" smtClean="0"/>
              <a:t> theory tells us </a:t>
            </a:r>
            <a:r>
              <a:rPr lang="en-US" b="1" dirty="0" smtClean="0"/>
              <a:t>that the proper time to leave a thermal is</a:t>
            </a:r>
          </a:p>
          <a:p>
            <a:r>
              <a:rPr lang="en-US" b="1" dirty="0" smtClean="0"/>
              <a:t>when the rate of climb achieved in it falls below the rate of climb</a:t>
            </a:r>
          </a:p>
          <a:p>
            <a:r>
              <a:rPr lang="en-US" b="1" dirty="0" smtClean="0"/>
              <a:t>expected in the next thermal. </a:t>
            </a:r>
          </a:p>
          <a:p>
            <a:endParaRPr lang="en-US" b="1" dirty="0" smtClean="0"/>
          </a:p>
          <a:p>
            <a:r>
              <a:rPr lang="en-US" dirty="0" smtClean="0"/>
              <a:t>Truth is, classic </a:t>
            </a:r>
            <a:r>
              <a:rPr lang="en-US" dirty="0" err="1" smtClean="0"/>
              <a:t>MacCready</a:t>
            </a:r>
            <a:r>
              <a:rPr lang="en-US" dirty="0" smtClean="0"/>
              <a:t> theory doesn’t have to contend with a number of</a:t>
            </a:r>
          </a:p>
          <a:p>
            <a:r>
              <a:rPr lang="en-US" dirty="0" smtClean="0"/>
              <a:t>factors that really matter in the real world. Here are a few of them:</a:t>
            </a:r>
          </a:p>
          <a:p>
            <a:r>
              <a:rPr lang="en-US" dirty="0" smtClean="0"/>
              <a:t>·You might need additional altitude to clear high terrain further along your route</a:t>
            </a:r>
          </a:p>
          <a:p>
            <a:r>
              <a:rPr lang="en-US" dirty="0" smtClean="0"/>
              <a:t>·You might be in the last thermal of the evening and can’t expect to find another</a:t>
            </a:r>
          </a:p>
          <a:p>
            <a:r>
              <a:rPr lang="en-US" dirty="0" smtClean="0"/>
              <a:t>one before reaching your destination</a:t>
            </a:r>
          </a:p>
          <a:p>
            <a:r>
              <a:rPr lang="en-US" dirty="0" smtClean="0"/>
              <a:t>·You might need additional altitude so as to avoid losing too much altitude in</a:t>
            </a:r>
          </a:p>
          <a:p>
            <a:r>
              <a:rPr lang="en-US" dirty="0" smtClean="0"/>
              <a:t>crossing a ridge from the downwind side, a body of water or any other known or</a:t>
            </a:r>
          </a:p>
          <a:p>
            <a:r>
              <a:rPr lang="en-US" dirty="0" smtClean="0"/>
              <a:t>suspected area of strong sink. (These types of sink are strongest down low.)</a:t>
            </a:r>
          </a:p>
          <a:p>
            <a:r>
              <a:rPr lang="en-US" dirty="0" smtClean="0"/>
              <a:t>·You might need to accept a poor climb rate during the final stages of </a:t>
            </a:r>
            <a:r>
              <a:rPr lang="en-US" dirty="0" err="1" smtClean="0"/>
              <a:t>thermalling</a:t>
            </a:r>
            <a:endParaRPr lang="en-US" dirty="0" smtClean="0"/>
          </a:p>
          <a:p>
            <a:r>
              <a:rPr lang="en-US" dirty="0" smtClean="0"/>
              <a:t>into wave, or when planning to penetrate upwind into wave</a:t>
            </a:r>
          </a:p>
          <a:p>
            <a:endParaRPr lang="en-US" dirty="0" smtClean="0"/>
          </a:p>
          <a:p>
            <a:r>
              <a:rPr lang="en-US" dirty="0" smtClean="0"/>
              <a:t>These are all valid reasons to continue your climb even though the climb rate has</a:t>
            </a:r>
          </a:p>
          <a:p>
            <a:r>
              <a:rPr lang="en-US" dirty="0" smtClean="0"/>
              <a:t>fallen below the “next thermal” rate. The important point is, you must have in</a:t>
            </a:r>
          </a:p>
          <a:p>
            <a:r>
              <a:rPr lang="en-US" dirty="0" smtClean="0"/>
              <a:t>mind a clear idea of what it is you’re trying to accomplish before you can make a</a:t>
            </a:r>
          </a:p>
          <a:p>
            <a:r>
              <a:rPr lang="en-US" dirty="0" smtClean="0"/>
              <a:t>rational decision about when to remain in a thermal and when to leave it.</a:t>
            </a:r>
          </a:p>
          <a:p>
            <a:endParaRPr lang="en-US" dirty="0" smtClean="0"/>
          </a:p>
          <a:p>
            <a:r>
              <a:rPr lang="en-US" b="1" dirty="0" smtClean="0"/>
              <a:t>Always have a plan!</a:t>
            </a:r>
            <a:endParaRPr lang="en-US" dirty="0"/>
          </a:p>
        </p:txBody>
      </p:sp>
      <p:sp>
        <p:nvSpPr>
          <p:cNvPr id="3" name="TextBox 2"/>
          <p:cNvSpPr txBox="1"/>
          <p:nvPr/>
        </p:nvSpPr>
        <p:spPr>
          <a:xfrm>
            <a:off x="457200" y="228600"/>
            <a:ext cx="4471930" cy="369332"/>
          </a:xfrm>
          <a:prstGeom prst="rect">
            <a:avLst/>
          </a:prstGeom>
          <a:noFill/>
        </p:spPr>
        <p:txBody>
          <a:bodyPr wrap="none" rtlCol="0">
            <a:spAutoFit/>
          </a:bodyPr>
          <a:lstStyle/>
          <a:p>
            <a:r>
              <a:rPr lang="en-US" b="1" dirty="0" smtClean="0"/>
              <a:t>Mark Montague on when to leave a thermal:</a:t>
            </a:r>
            <a:endParaRPr lang="en-US" b="1" dirty="0"/>
          </a:p>
        </p:txBody>
      </p:sp>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echThermalling1.jpg"/>
          <p:cNvPicPr>
            <a:picLocks noChangeAspect="1"/>
          </p:cNvPicPr>
          <p:nvPr/>
        </p:nvPicPr>
        <p:blipFill>
          <a:blip r:embed="rId2" cstate="print"/>
          <a:stretch>
            <a:fillRect/>
          </a:stretch>
        </p:blipFill>
        <p:spPr>
          <a:xfrm>
            <a:off x="533400" y="2366795"/>
            <a:ext cx="7924800" cy="4338805"/>
          </a:xfrm>
          <a:prstGeom prst="rect">
            <a:avLst/>
          </a:prstGeom>
        </p:spPr>
      </p:pic>
      <p:sp>
        <p:nvSpPr>
          <p:cNvPr id="3" name="TextBox 2"/>
          <p:cNvSpPr txBox="1"/>
          <p:nvPr/>
        </p:nvSpPr>
        <p:spPr>
          <a:xfrm>
            <a:off x="152400" y="39469"/>
            <a:ext cx="7391400" cy="830997"/>
          </a:xfrm>
          <a:prstGeom prst="rect">
            <a:avLst/>
          </a:prstGeom>
          <a:noFill/>
        </p:spPr>
        <p:txBody>
          <a:bodyPr wrap="square" rtlCol="0">
            <a:spAutoFit/>
          </a:bodyPr>
          <a:lstStyle/>
          <a:p>
            <a:r>
              <a:rPr lang="en-US" sz="2400" b="1" dirty="0" smtClean="0"/>
              <a:t>Technical </a:t>
            </a:r>
            <a:r>
              <a:rPr lang="en-US" sz="2400" b="1" dirty="0" err="1" smtClean="0"/>
              <a:t>Thermalling</a:t>
            </a:r>
            <a:r>
              <a:rPr lang="en-US" sz="2400" b="1" dirty="0" smtClean="0"/>
              <a:t>:  As you increase bank angle to make  your circle smaller, the glider’s sink rate increases</a:t>
            </a:r>
            <a:endParaRPr lang="en-US" sz="2400" b="1" dirty="0"/>
          </a:p>
        </p:txBody>
      </p:sp>
      <p:sp>
        <p:nvSpPr>
          <p:cNvPr id="4" name="TextBox 3"/>
          <p:cNvSpPr txBox="1"/>
          <p:nvPr/>
        </p:nvSpPr>
        <p:spPr>
          <a:xfrm>
            <a:off x="1600200" y="808672"/>
            <a:ext cx="6362383" cy="1477328"/>
          </a:xfrm>
          <a:prstGeom prst="rect">
            <a:avLst/>
          </a:prstGeom>
          <a:noFill/>
        </p:spPr>
        <p:txBody>
          <a:bodyPr wrap="none" rtlCol="0">
            <a:spAutoFit/>
          </a:bodyPr>
          <a:lstStyle/>
          <a:p>
            <a:r>
              <a:rPr lang="en-US" b="1" dirty="0" smtClean="0"/>
              <a:t>Load factor increases with bank angle</a:t>
            </a:r>
          </a:p>
          <a:p>
            <a:r>
              <a:rPr lang="en-US" b="1" dirty="0" smtClean="0"/>
              <a:t>Airspeed increases as  the square root of the load factor</a:t>
            </a:r>
          </a:p>
          <a:p>
            <a:r>
              <a:rPr lang="en-US" b="1" dirty="0" smtClean="0"/>
              <a:t>Drag increases with the load factor (L/D is fixed)</a:t>
            </a:r>
          </a:p>
          <a:p>
            <a:r>
              <a:rPr lang="en-US" b="1" dirty="0" smtClean="0"/>
              <a:t>So a glider’s rate of sink increases as load factor to the 1.5 power</a:t>
            </a:r>
          </a:p>
          <a:p>
            <a:r>
              <a:rPr lang="en-US" b="1" dirty="0" smtClean="0"/>
              <a:t>       (since m*g*</a:t>
            </a:r>
            <a:r>
              <a:rPr lang="en-US" b="1" dirty="0" err="1" smtClean="0"/>
              <a:t>rate_of_sink</a:t>
            </a:r>
            <a:r>
              <a:rPr lang="en-US" b="1" dirty="0" smtClean="0"/>
              <a:t> = D*airspeed)</a:t>
            </a:r>
            <a:endParaRPr lang="en-US" b="1" dirty="0"/>
          </a:p>
        </p:txBody>
      </p:sp>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echThermalling2.jpg"/>
          <p:cNvPicPr>
            <a:picLocks noChangeAspect="1"/>
          </p:cNvPicPr>
          <p:nvPr/>
        </p:nvPicPr>
        <p:blipFill>
          <a:blip r:embed="rId2" cstate="print"/>
          <a:stretch>
            <a:fillRect/>
          </a:stretch>
        </p:blipFill>
        <p:spPr>
          <a:xfrm>
            <a:off x="228600" y="1143000"/>
            <a:ext cx="8458200" cy="4872395"/>
          </a:xfrm>
          <a:prstGeom prst="rect">
            <a:avLst/>
          </a:prstGeom>
        </p:spPr>
      </p:pic>
      <p:sp>
        <p:nvSpPr>
          <p:cNvPr id="3" name="TextBox 2"/>
          <p:cNvSpPr txBox="1"/>
          <p:nvPr/>
        </p:nvSpPr>
        <p:spPr>
          <a:xfrm>
            <a:off x="304800" y="228600"/>
            <a:ext cx="8305800" cy="830997"/>
          </a:xfrm>
          <a:prstGeom prst="rect">
            <a:avLst/>
          </a:prstGeom>
          <a:noFill/>
        </p:spPr>
        <p:txBody>
          <a:bodyPr wrap="square" rtlCol="0">
            <a:spAutoFit/>
          </a:bodyPr>
          <a:lstStyle/>
          <a:p>
            <a:r>
              <a:rPr lang="en-US" sz="2400" b="1" dirty="0" smtClean="0"/>
              <a:t>For bank angles &gt;45 degrees, additional decrease in radius of circling causes a significant increase in sink rate</a:t>
            </a:r>
            <a:endParaRPr lang="en-US" sz="2400" b="1" dirty="0"/>
          </a:p>
        </p:txBody>
      </p:sp>
      <p:sp>
        <p:nvSpPr>
          <p:cNvPr id="4" name="TextBox 3"/>
          <p:cNvSpPr txBox="1"/>
          <p:nvPr/>
        </p:nvSpPr>
        <p:spPr>
          <a:xfrm>
            <a:off x="152400" y="6019800"/>
            <a:ext cx="8534400" cy="646331"/>
          </a:xfrm>
          <a:prstGeom prst="rect">
            <a:avLst/>
          </a:prstGeom>
          <a:noFill/>
        </p:spPr>
        <p:txBody>
          <a:bodyPr wrap="square" rtlCol="0">
            <a:spAutoFit/>
          </a:bodyPr>
          <a:lstStyle/>
          <a:p>
            <a:r>
              <a:rPr lang="en-US" b="1" dirty="0" smtClean="0"/>
              <a:t>For competition pilots the marginal gain of </a:t>
            </a:r>
            <a:r>
              <a:rPr lang="en-US" b="1" dirty="0" err="1" smtClean="0"/>
              <a:t>thermalling</a:t>
            </a:r>
            <a:r>
              <a:rPr lang="en-US" b="1" dirty="0" smtClean="0"/>
              <a:t> at bank angles &gt; 45 degrees may be worth the effort. Probably not true for most recreational pilots.</a:t>
            </a:r>
            <a:endParaRPr lang="en-US" b="1" dirty="0"/>
          </a:p>
        </p:txBody>
      </p:sp>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1219200"/>
            <a:ext cx="8229600" cy="1477328"/>
          </a:xfrm>
          <a:prstGeom prst="rect">
            <a:avLst/>
          </a:prstGeom>
          <a:noFill/>
        </p:spPr>
        <p:txBody>
          <a:bodyPr wrap="square" rtlCol="0">
            <a:spAutoFit/>
          </a:bodyPr>
          <a:lstStyle/>
          <a:p>
            <a:r>
              <a:rPr lang="en-US" b="1" dirty="0" smtClean="0"/>
              <a:t>From Glider Flying Handbook: Another way to increase cross-country speed is to avoid turning at all. A technique known as dolphin flight can be used  to cover surprising distances on thermal days with little or no  circling. The idea is to speed up in sink and slow down in lift while only stopping to circle in the best thermals.</a:t>
            </a:r>
          </a:p>
          <a:p>
            <a:endParaRPr lang="en-US" b="1" dirty="0"/>
          </a:p>
        </p:txBody>
      </p:sp>
      <p:sp>
        <p:nvSpPr>
          <p:cNvPr id="4" name="TextBox 3"/>
          <p:cNvSpPr txBox="1"/>
          <p:nvPr/>
        </p:nvSpPr>
        <p:spPr>
          <a:xfrm>
            <a:off x="304800" y="228600"/>
            <a:ext cx="7467600" cy="830997"/>
          </a:xfrm>
          <a:prstGeom prst="rect">
            <a:avLst/>
          </a:prstGeom>
          <a:noFill/>
        </p:spPr>
        <p:txBody>
          <a:bodyPr wrap="square" rtlCol="0">
            <a:spAutoFit/>
          </a:bodyPr>
          <a:lstStyle/>
          <a:p>
            <a:r>
              <a:rPr lang="en-US" sz="2400" b="1" dirty="0" smtClean="0"/>
              <a:t>Dolphin flight can be used  to cover surprising distances on thermal days with little or no  circling</a:t>
            </a:r>
            <a:endParaRPr lang="en-US" sz="2400" dirty="0"/>
          </a:p>
        </p:txBody>
      </p:sp>
      <p:pic>
        <p:nvPicPr>
          <p:cNvPr id="1026" name="Picture 2"/>
          <p:cNvPicPr>
            <a:picLocks noChangeAspect="1" noChangeArrowheads="1"/>
          </p:cNvPicPr>
          <p:nvPr/>
        </p:nvPicPr>
        <p:blipFill>
          <a:blip r:embed="rId2" cstate="print"/>
          <a:srcRect/>
          <a:stretch>
            <a:fillRect/>
          </a:stretch>
        </p:blipFill>
        <p:spPr bwMode="auto">
          <a:xfrm>
            <a:off x="228600" y="2743200"/>
            <a:ext cx="8715375" cy="3819525"/>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0" y="152400"/>
            <a:ext cx="7467600" cy="838200"/>
          </a:xfrm>
          <a:prstGeom prst="rect">
            <a:avLst/>
          </a:prstGeom>
          <a:noFill/>
        </p:spPr>
        <p:txBody>
          <a:bodyPr wrap="square" rtlCol="0">
            <a:spAutoFit/>
          </a:bodyPr>
          <a:lstStyle/>
          <a:p>
            <a:r>
              <a:rPr lang="en-US" sz="2400" b="1" dirty="0" smtClean="0"/>
              <a:t>In this talk we’ll be discussing finding the next thermal and flying faster between thermals</a:t>
            </a:r>
            <a:endParaRPr lang="en-US" sz="2400" b="1" dirty="0"/>
          </a:p>
        </p:txBody>
      </p:sp>
      <p:sp>
        <p:nvSpPr>
          <p:cNvPr id="5" name="TextBox 4"/>
          <p:cNvSpPr txBox="1"/>
          <p:nvPr/>
        </p:nvSpPr>
        <p:spPr>
          <a:xfrm>
            <a:off x="304800" y="990600"/>
            <a:ext cx="7543800" cy="5355312"/>
          </a:xfrm>
          <a:prstGeom prst="rect">
            <a:avLst/>
          </a:prstGeom>
          <a:noFill/>
        </p:spPr>
        <p:txBody>
          <a:bodyPr wrap="square" rtlCol="0">
            <a:spAutoFit/>
          </a:bodyPr>
          <a:lstStyle/>
          <a:p>
            <a:r>
              <a:rPr lang="en-US" b="1" dirty="0" smtClean="0">
                <a:solidFill>
                  <a:schemeClr val="bg1">
                    <a:lumMod val="65000"/>
                  </a:schemeClr>
                </a:solidFill>
              </a:rPr>
              <a:t>Be able to consistently turn in ~20 second circles with good air speed control</a:t>
            </a:r>
          </a:p>
          <a:p>
            <a:endParaRPr lang="en-US" b="1" dirty="0">
              <a:solidFill>
                <a:schemeClr val="bg1">
                  <a:lumMod val="65000"/>
                </a:schemeClr>
              </a:solidFill>
            </a:endParaRPr>
          </a:p>
          <a:p>
            <a:r>
              <a:rPr lang="en-US" b="1" dirty="0" smtClean="0">
                <a:solidFill>
                  <a:schemeClr val="bg1">
                    <a:lumMod val="65000"/>
                  </a:schemeClr>
                </a:solidFill>
              </a:rPr>
              <a:t>Begin to be able to quickly center a “well behaved” thermal</a:t>
            </a:r>
          </a:p>
          <a:p>
            <a:pPr lvl="1"/>
            <a:r>
              <a:rPr lang="en-US" b="1" dirty="0" smtClean="0">
                <a:solidFill>
                  <a:schemeClr val="bg1">
                    <a:lumMod val="65000"/>
                  </a:schemeClr>
                </a:solidFill>
              </a:rPr>
              <a:t>Become aware of several techniques. The one that works best for you may depend on your equipment.</a:t>
            </a:r>
          </a:p>
          <a:p>
            <a:endParaRPr lang="en-US" b="1" dirty="0">
              <a:solidFill>
                <a:schemeClr val="bg1">
                  <a:lumMod val="65000"/>
                </a:schemeClr>
              </a:solidFill>
            </a:endParaRPr>
          </a:p>
          <a:p>
            <a:r>
              <a:rPr lang="en-US" b="1" dirty="0" smtClean="0">
                <a:solidFill>
                  <a:schemeClr val="bg1">
                    <a:lumMod val="65000"/>
                  </a:schemeClr>
                </a:solidFill>
              </a:rPr>
              <a:t>Start developing a mental picture of thermals and act on it</a:t>
            </a:r>
          </a:p>
          <a:p>
            <a:endParaRPr lang="en-US" b="1" dirty="0" smtClean="0"/>
          </a:p>
          <a:p>
            <a:r>
              <a:rPr lang="en-US" b="1" dirty="0" smtClean="0"/>
              <a:t>Begin to learn how to find the next thermal (and the next and the next…)</a:t>
            </a:r>
          </a:p>
          <a:p>
            <a:pPr lvl="1"/>
            <a:r>
              <a:rPr lang="en-US" b="1" dirty="0" smtClean="0"/>
              <a:t>Don’t be stuck in a house-thermal</a:t>
            </a:r>
          </a:p>
          <a:p>
            <a:pPr lvl="1"/>
            <a:r>
              <a:rPr lang="en-US" b="1" dirty="0" smtClean="0"/>
              <a:t>This is a lifelong study</a:t>
            </a:r>
          </a:p>
          <a:p>
            <a:endParaRPr lang="en-US" b="1" dirty="0"/>
          </a:p>
          <a:p>
            <a:r>
              <a:rPr lang="en-US" b="1" dirty="0" smtClean="0"/>
              <a:t>Practice flying faster between thermals</a:t>
            </a:r>
          </a:p>
          <a:p>
            <a:endParaRPr lang="en-US" b="1" dirty="0"/>
          </a:p>
          <a:p>
            <a:r>
              <a:rPr lang="en-US" b="1" dirty="0" smtClean="0">
                <a:solidFill>
                  <a:schemeClr val="bg1">
                    <a:lumMod val="65000"/>
                  </a:schemeClr>
                </a:solidFill>
              </a:rPr>
              <a:t>“Safety” really is about risk reduction. Flying involves risk. Recognize that safety talks really are about ways in which we can mitigate risk posed by hazards that have already been identified.</a:t>
            </a:r>
          </a:p>
          <a:p>
            <a:endParaRPr lang="en-US" b="1" dirty="0"/>
          </a:p>
          <a:p>
            <a:endParaRPr lang="en-US" b="1" dirty="0"/>
          </a:p>
        </p:txBody>
      </p:sp>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olphinFlight.jpg"/>
          <p:cNvPicPr>
            <a:picLocks noChangeAspect="1"/>
          </p:cNvPicPr>
          <p:nvPr/>
        </p:nvPicPr>
        <p:blipFill>
          <a:blip r:embed="rId2" cstate="print"/>
          <a:stretch>
            <a:fillRect/>
          </a:stretch>
        </p:blipFill>
        <p:spPr>
          <a:xfrm>
            <a:off x="152400" y="1050176"/>
            <a:ext cx="8839200" cy="4969624"/>
          </a:xfrm>
          <a:prstGeom prst="rect">
            <a:avLst/>
          </a:prstGeom>
        </p:spPr>
      </p:pic>
      <p:sp>
        <p:nvSpPr>
          <p:cNvPr id="3" name="TextBox 2"/>
          <p:cNvSpPr txBox="1"/>
          <p:nvPr/>
        </p:nvSpPr>
        <p:spPr>
          <a:xfrm>
            <a:off x="152400" y="152400"/>
            <a:ext cx="8762999" cy="830997"/>
          </a:xfrm>
          <a:prstGeom prst="rect">
            <a:avLst/>
          </a:prstGeom>
          <a:noFill/>
        </p:spPr>
        <p:txBody>
          <a:bodyPr wrap="square" rtlCol="0">
            <a:spAutoFit/>
          </a:bodyPr>
          <a:lstStyle/>
          <a:p>
            <a:r>
              <a:rPr lang="en-US" sz="2400" b="1" dirty="0" smtClean="0"/>
              <a:t>An example of dolphin flight is Andrew’s 43km segment on Monday from Tule to Spanish Springs</a:t>
            </a:r>
            <a:endParaRPr lang="en-US" sz="2400" b="1" dirty="0"/>
          </a:p>
        </p:txBody>
      </p:sp>
      <p:sp>
        <p:nvSpPr>
          <p:cNvPr id="4" name="TextBox 3"/>
          <p:cNvSpPr txBox="1"/>
          <p:nvPr/>
        </p:nvSpPr>
        <p:spPr>
          <a:xfrm>
            <a:off x="1371600" y="6096000"/>
            <a:ext cx="6088205" cy="646331"/>
          </a:xfrm>
          <a:prstGeom prst="rect">
            <a:avLst/>
          </a:prstGeom>
          <a:noFill/>
        </p:spPr>
        <p:txBody>
          <a:bodyPr wrap="none" rtlCol="0">
            <a:spAutoFit/>
          </a:bodyPr>
          <a:lstStyle/>
          <a:p>
            <a:r>
              <a:rPr lang="en-US" b="1" dirty="0" smtClean="0"/>
              <a:t>Average speed of 67 knots (123 km/hr)</a:t>
            </a:r>
          </a:p>
          <a:p>
            <a:r>
              <a:rPr lang="en-US" b="1" dirty="0" smtClean="0"/>
              <a:t>Dolphin flight is a great way to “Fly Faster Between Thermals”</a:t>
            </a:r>
            <a:endParaRPr lang="en-US" b="1" dirty="0"/>
          </a:p>
        </p:txBody>
      </p:sp>
    </p:spTree>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152400" y="990600"/>
            <a:ext cx="8839200" cy="4969624"/>
            <a:chOff x="304800" y="990600"/>
            <a:chExt cx="8839200" cy="4969624"/>
          </a:xfrm>
        </p:grpSpPr>
        <p:pic>
          <p:nvPicPr>
            <p:cNvPr id="3" name="Picture 2" descr="DolphinFlight2.jpg"/>
            <p:cNvPicPr>
              <a:picLocks noChangeAspect="1"/>
            </p:cNvPicPr>
            <p:nvPr/>
          </p:nvPicPr>
          <p:blipFill>
            <a:blip r:embed="rId2" cstate="print"/>
            <a:stretch>
              <a:fillRect/>
            </a:stretch>
          </p:blipFill>
          <p:spPr>
            <a:xfrm>
              <a:off x="304800" y="990600"/>
              <a:ext cx="8839200" cy="4969624"/>
            </a:xfrm>
            <a:prstGeom prst="rect">
              <a:avLst/>
            </a:prstGeom>
          </p:spPr>
        </p:pic>
        <p:cxnSp>
          <p:nvCxnSpPr>
            <p:cNvPr id="5" name="Straight Connector 4"/>
            <p:cNvCxnSpPr/>
            <p:nvPr/>
          </p:nvCxnSpPr>
          <p:spPr>
            <a:xfrm>
              <a:off x="2693126" y="1524000"/>
              <a:ext cx="0" cy="3962400"/>
            </a:xfrm>
            <a:prstGeom prst="line">
              <a:avLst/>
            </a:prstGeom>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1828800" y="1752600"/>
              <a:ext cx="1143000" cy="646331"/>
            </a:xfrm>
            <a:prstGeom prst="rect">
              <a:avLst/>
            </a:prstGeom>
            <a:noFill/>
          </p:spPr>
          <p:txBody>
            <a:bodyPr wrap="square" rtlCol="0">
              <a:spAutoFit/>
            </a:bodyPr>
            <a:lstStyle/>
            <a:p>
              <a:r>
                <a:rPr lang="en-US" dirty="0" smtClean="0"/>
                <a:t>Dolphin Start</a:t>
              </a:r>
              <a:endParaRPr lang="en-US" dirty="0"/>
            </a:p>
          </p:txBody>
        </p:sp>
        <p:sp>
          <p:nvSpPr>
            <p:cNvPr id="7" name="TextBox 6"/>
            <p:cNvSpPr txBox="1"/>
            <p:nvPr/>
          </p:nvSpPr>
          <p:spPr>
            <a:xfrm>
              <a:off x="3962400" y="1676400"/>
              <a:ext cx="1143000" cy="646331"/>
            </a:xfrm>
            <a:prstGeom prst="rect">
              <a:avLst/>
            </a:prstGeom>
            <a:noFill/>
          </p:spPr>
          <p:txBody>
            <a:bodyPr wrap="square" rtlCol="0">
              <a:spAutoFit/>
            </a:bodyPr>
            <a:lstStyle/>
            <a:p>
              <a:r>
                <a:rPr lang="en-US" dirty="0" smtClean="0"/>
                <a:t>Dolphin End</a:t>
              </a:r>
              <a:endParaRPr lang="en-US" dirty="0"/>
            </a:p>
          </p:txBody>
        </p:sp>
      </p:grpSp>
      <p:sp>
        <p:nvSpPr>
          <p:cNvPr id="9" name="TextBox 8"/>
          <p:cNvSpPr txBox="1"/>
          <p:nvPr/>
        </p:nvSpPr>
        <p:spPr>
          <a:xfrm>
            <a:off x="381000" y="76200"/>
            <a:ext cx="7696200" cy="830997"/>
          </a:xfrm>
          <a:prstGeom prst="rect">
            <a:avLst/>
          </a:prstGeom>
          <a:noFill/>
        </p:spPr>
        <p:txBody>
          <a:bodyPr wrap="square" rtlCol="0">
            <a:spAutoFit/>
          </a:bodyPr>
          <a:lstStyle/>
          <a:p>
            <a:r>
              <a:rPr lang="en-US" sz="2400" b="1" dirty="0" smtClean="0"/>
              <a:t>Try dolphin flight high above the Tule Ridge and Red Rocks or under a line of clouds</a:t>
            </a:r>
            <a:endParaRPr lang="en-US" sz="2400" b="1" dirty="0"/>
          </a:p>
        </p:txBody>
      </p:sp>
    </p:spTree>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1.JPG"/>
          <p:cNvPicPr>
            <a:picLocks noChangeAspect="1"/>
          </p:cNvPicPr>
          <p:nvPr/>
        </p:nvPicPr>
        <p:blipFill>
          <a:blip r:embed="rId2" cstate="print"/>
          <a:srcRect b="14373"/>
          <a:stretch>
            <a:fillRect/>
          </a:stretch>
        </p:blipFill>
        <p:spPr>
          <a:xfrm>
            <a:off x="304800" y="914400"/>
            <a:ext cx="8305800" cy="5334000"/>
          </a:xfrm>
          <a:prstGeom prst="rect">
            <a:avLst/>
          </a:prstGeom>
        </p:spPr>
      </p:pic>
      <p:sp>
        <p:nvSpPr>
          <p:cNvPr id="3" name="TextBox 2"/>
          <p:cNvSpPr txBox="1"/>
          <p:nvPr/>
        </p:nvSpPr>
        <p:spPr>
          <a:xfrm>
            <a:off x="762000" y="228600"/>
            <a:ext cx="5327612" cy="461665"/>
          </a:xfrm>
          <a:prstGeom prst="rect">
            <a:avLst/>
          </a:prstGeom>
          <a:noFill/>
        </p:spPr>
        <p:txBody>
          <a:bodyPr wrap="none" rtlCol="0">
            <a:spAutoFit/>
          </a:bodyPr>
          <a:lstStyle/>
          <a:p>
            <a:r>
              <a:rPr lang="en-US" sz="2400" b="1" dirty="0" smtClean="0"/>
              <a:t>A line of clouds saying, “Please Dolphin”</a:t>
            </a:r>
            <a:endParaRPr lang="en-US" sz="2400" b="1" dirty="0"/>
          </a:p>
        </p:txBody>
      </p:sp>
    </p:spTree>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ommonFaults1.jpg"/>
          <p:cNvPicPr>
            <a:picLocks noChangeAspect="1"/>
          </p:cNvPicPr>
          <p:nvPr/>
        </p:nvPicPr>
        <p:blipFill>
          <a:blip r:embed="rId2" cstate="print"/>
          <a:stretch>
            <a:fillRect/>
          </a:stretch>
        </p:blipFill>
        <p:spPr>
          <a:xfrm>
            <a:off x="304800" y="284293"/>
            <a:ext cx="8616974" cy="5811707"/>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ommonFaults2.jpg"/>
          <p:cNvPicPr>
            <a:picLocks noChangeAspect="1"/>
          </p:cNvPicPr>
          <p:nvPr/>
        </p:nvPicPr>
        <p:blipFill>
          <a:blip r:embed="rId2" cstate="print"/>
          <a:srcRect r="3281" b="35556"/>
          <a:stretch>
            <a:fillRect/>
          </a:stretch>
        </p:blipFill>
        <p:spPr>
          <a:xfrm>
            <a:off x="685801" y="164610"/>
            <a:ext cx="7790734" cy="623619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ommonFaults2.jpg"/>
          <p:cNvPicPr>
            <a:picLocks noChangeAspect="1"/>
          </p:cNvPicPr>
          <p:nvPr/>
        </p:nvPicPr>
        <p:blipFill>
          <a:blip r:embed="rId2" cstate="print"/>
          <a:srcRect t="63657" r="3281" b="5632"/>
          <a:stretch>
            <a:fillRect/>
          </a:stretch>
        </p:blipFill>
        <p:spPr>
          <a:xfrm>
            <a:off x="457200" y="304800"/>
            <a:ext cx="7790734" cy="29718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ommonFaults3.jpg"/>
          <p:cNvPicPr>
            <a:picLocks noChangeAspect="1"/>
          </p:cNvPicPr>
          <p:nvPr/>
        </p:nvPicPr>
        <p:blipFill>
          <a:blip r:embed="rId2" cstate="print"/>
          <a:srcRect b="52222"/>
          <a:stretch>
            <a:fillRect/>
          </a:stretch>
        </p:blipFill>
        <p:spPr>
          <a:xfrm>
            <a:off x="533400" y="152399"/>
            <a:ext cx="8229600" cy="4675649"/>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ommonFaults3.jpg"/>
          <p:cNvPicPr>
            <a:picLocks noChangeAspect="1"/>
          </p:cNvPicPr>
          <p:nvPr/>
        </p:nvPicPr>
        <p:blipFill>
          <a:blip r:embed="rId2" cstate="print"/>
          <a:srcRect t="47498" b="-2782"/>
          <a:stretch>
            <a:fillRect/>
          </a:stretch>
        </p:blipFill>
        <p:spPr>
          <a:xfrm>
            <a:off x="381000" y="533400"/>
            <a:ext cx="8229600" cy="54102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8600" y="228600"/>
            <a:ext cx="7689477" cy="461665"/>
          </a:xfrm>
          <a:prstGeom prst="rect">
            <a:avLst/>
          </a:prstGeom>
          <a:noFill/>
        </p:spPr>
        <p:txBody>
          <a:bodyPr wrap="none" rtlCol="0">
            <a:spAutoFit/>
          </a:bodyPr>
          <a:lstStyle/>
          <a:p>
            <a:r>
              <a:rPr lang="en-US" sz="2400" b="1" dirty="0" smtClean="0"/>
              <a:t>Another common error is to reverse the direction of circle*</a:t>
            </a:r>
            <a:endParaRPr lang="en-US" sz="2400" b="1" dirty="0"/>
          </a:p>
        </p:txBody>
      </p:sp>
      <p:pic>
        <p:nvPicPr>
          <p:cNvPr id="3074" name="Picture 2"/>
          <p:cNvPicPr>
            <a:picLocks noChangeAspect="1" noChangeArrowheads="1"/>
          </p:cNvPicPr>
          <p:nvPr/>
        </p:nvPicPr>
        <p:blipFill>
          <a:blip r:embed="rId2" cstate="print"/>
          <a:srcRect/>
          <a:stretch>
            <a:fillRect/>
          </a:stretch>
        </p:blipFill>
        <p:spPr bwMode="auto">
          <a:xfrm>
            <a:off x="2514600" y="1143000"/>
            <a:ext cx="3648075" cy="4895850"/>
          </a:xfrm>
          <a:prstGeom prst="rect">
            <a:avLst/>
          </a:prstGeom>
          <a:noFill/>
          <a:ln w="9525">
            <a:noFill/>
            <a:miter lim="800000"/>
            <a:headEnd/>
            <a:tailEnd/>
          </a:ln>
        </p:spPr>
      </p:pic>
      <p:sp>
        <p:nvSpPr>
          <p:cNvPr id="5" name="TextBox 4"/>
          <p:cNvSpPr txBox="1"/>
          <p:nvPr/>
        </p:nvSpPr>
        <p:spPr>
          <a:xfrm>
            <a:off x="1447800" y="762000"/>
            <a:ext cx="3629840" cy="369332"/>
          </a:xfrm>
          <a:prstGeom prst="rect">
            <a:avLst/>
          </a:prstGeom>
          <a:noFill/>
        </p:spPr>
        <p:txBody>
          <a:bodyPr wrap="none" rtlCol="0">
            <a:spAutoFit/>
          </a:bodyPr>
          <a:lstStyle/>
          <a:p>
            <a:r>
              <a:rPr lang="en-US" b="1" dirty="0" smtClean="0"/>
              <a:t>Guaranteed way to lose the thermal</a:t>
            </a:r>
            <a:endParaRPr lang="en-US" b="1" dirty="0"/>
          </a:p>
        </p:txBody>
      </p:sp>
      <p:sp>
        <p:nvSpPr>
          <p:cNvPr id="6" name="TextBox 5"/>
          <p:cNvSpPr txBox="1"/>
          <p:nvPr/>
        </p:nvSpPr>
        <p:spPr>
          <a:xfrm>
            <a:off x="1143000" y="6248400"/>
            <a:ext cx="6675032" cy="369332"/>
          </a:xfrm>
          <a:prstGeom prst="rect">
            <a:avLst/>
          </a:prstGeom>
          <a:noFill/>
        </p:spPr>
        <p:txBody>
          <a:bodyPr wrap="none" rtlCol="0">
            <a:spAutoFit/>
          </a:bodyPr>
          <a:lstStyle/>
          <a:p>
            <a:r>
              <a:rPr lang="en-US" b="1" dirty="0" smtClean="0"/>
              <a:t>*Except for  </a:t>
            </a:r>
            <a:r>
              <a:rPr lang="en-US" b="1" dirty="0" err="1" smtClean="0"/>
              <a:t>Ramy’s</a:t>
            </a:r>
            <a:r>
              <a:rPr lang="en-US" b="1" dirty="0" smtClean="0"/>
              <a:t> Crazy-Ivan </a:t>
            </a:r>
            <a:r>
              <a:rPr lang="en-US" b="1" dirty="0" err="1" smtClean="0"/>
              <a:t>manouver</a:t>
            </a:r>
            <a:r>
              <a:rPr lang="en-US" b="1" dirty="0" smtClean="0"/>
              <a:t> as he’s exiting the thermal</a:t>
            </a:r>
            <a:endParaRPr lang="en-US" b="1" dirty="0"/>
          </a:p>
        </p:txBody>
      </p:sp>
    </p:spTree>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ReichmannCover.jpg"/>
          <p:cNvPicPr>
            <a:picLocks noChangeAspect="1"/>
          </p:cNvPicPr>
          <p:nvPr/>
        </p:nvPicPr>
        <p:blipFill>
          <a:blip r:embed="rId2" cstate="print"/>
          <a:stretch>
            <a:fillRect/>
          </a:stretch>
        </p:blipFill>
        <p:spPr>
          <a:xfrm>
            <a:off x="2209800" y="914400"/>
            <a:ext cx="4408552" cy="5691717"/>
          </a:xfrm>
          <a:prstGeom prst="rect">
            <a:avLst/>
          </a:prstGeom>
        </p:spPr>
      </p:pic>
      <p:sp>
        <p:nvSpPr>
          <p:cNvPr id="7" name="TextBox 6"/>
          <p:cNvSpPr txBox="1"/>
          <p:nvPr/>
        </p:nvSpPr>
        <p:spPr>
          <a:xfrm>
            <a:off x="304800" y="228600"/>
            <a:ext cx="7622728" cy="461665"/>
          </a:xfrm>
          <a:prstGeom prst="rect">
            <a:avLst/>
          </a:prstGeom>
          <a:noFill/>
        </p:spPr>
        <p:txBody>
          <a:bodyPr wrap="none" rtlCol="0">
            <a:spAutoFit/>
          </a:bodyPr>
          <a:lstStyle/>
          <a:p>
            <a:r>
              <a:rPr lang="en-US" sz="2400" b="1" dirty="0" smtClean="0"/>
              <a:t>A few more </a:t>
            </a:r>
            <a:r>
              <a:rPr lang="en-US" sz="2400" b="1" dirty="0" err="1" smtClean="0"/>
              <a:t>thermalling</a:t>
            </a:r>
            <a:r>
              <a:rPr lang="en-US" sz="2400" b="1" dirty="0" smtClean="0"/>
              <a:t> exercises from Helmut Reichmann</a:t>
            </a:r>
            <a:endParaRPr lang="en-US" sz="2400" b="1" dirty="0"/>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838200"/>
            <a:ext cx="6887398" cy="3416320"/>
          </a:xfrm>
          <a:prstGeom prst="rect">
            <a:avLst/>
          </a:prstGeom>
          <a:noFill/>
        </p:spPr>
        <p:txBody>
          <a:bodyPr wrap="none" rtlCol="0">
            <a:spAutoFit/>
          </a:bodyPr>
          <a:lstStyle/>
          <a:p>
            <a:endParaRPr lang="en-US" dirty="0" smtClean="0"/>
          </a:p>
          <a:p>
            <a:r>
              <a:rPr lang="en-US" dirty="0" smtClean="0"/>
              <a:t> </a:t>
            </a:r>
            <a:r>
              <a:rPr lang="en-US" b="1" dirty="0" smtClean="0"/>
              <a:t>Consider the following scenario: </a:t>
            </a:r>
          </a:p>
          <a:p>
            <a:r>
              <a:rPr lang="en-US" dirty="0" smtClean="0"/>
              <a:t>•in your club, you’re limited to 1 hour of flight when others are waiting </a:t>
            </a:r>
          </a:p>
          <a:p>
            <a:r>
              <a:rPr lang="en-US" dirty="0" smtClean="0"/>
              <a:t>•you wait your turn </a:t>
            </a:r>
          </a:p>
          <a:p>
            <a:r>
              <a:rPr lang="en-US" dirty="0" smtClean="0"/>
              <a:t>•you launch and release into the “house thermal” </a:t>
            </a:r>
          </a:p>
          <a:p>
            <a:r>
              <a:rPr lang="en-US" dirty="0" smtClean="0"/>
              <a:t>•you climb to the top of the lift, then grind away for a while </a:t>
            </a:r>
          </a:p>
          <a:p>
            <a:r>
              <a:rPr lang="en-US" dirty="0" smtClean="0"/>
              <a:t>•eventually, you get bored and decide to find another thermal </a:t>
            </a:r>
          </a:p>
          <a:p>
            <a:r>
              <a:rPr lang="en-US" dirty="0" smtClean="0"/>
              <a:t>•you immediately lose a chunk of that hard-won altitude </a:t>
            </a:r>
          </a:p>
          <a:p>
            <a:r>
              <a:rPr lang="en-US" dirty="0" smtClean="0"/>
              <a:t>•you persist in your quest anyway—for maybe 30 seconds! </a:t>
            </a:r>
          </a:p>
          <a:p>
            <a:r>
              <a:rPr lang="en-US" dirty="0" smtClean="0"/>
              <a:t>•you scurry back to the safety of the house thermal </a:t>
            </a:r>
          </a:p>
          <a:p>
            <a:r>
              <a:rPr lang="en-US" dirty="0" smtClean="0"/>
              <a:t>Has this ever happened to you? If so-- </a:t>
            </a:r>
          </a:p>
          <a:p>
            <a:r>
              <a:rPr lang="en-US" b="1" dirty="0" smtClean="0"/>
              <a:t>This is negative training! </a:t>
            </a:r>
          </a:p>
        </p:txBody>
      </p:sp>
      <p:sp>
        <p:nvSpPr>
          <p:cNvPr id="3" name="TextBox 2"/>
          <p:cNvSpPr txBox="1"/>
          <p:nvPr/>
        </p:nvSpPr>
        <p:spPr>
          <a:xfrm>
            <a:off x="76200" y="152400"/>
            <a:ext cx="8153400" cy="830997"/>
          </a:xfrm>
          <a:prstGeom prst="rect">
            <a:avLst/>
          </a:prstGeom>
          <a:noFill/>
        </p:spPr>
        <p:txBody>
          <a:bodyPr wrap="square" rtlCol="0">
            <a:spAutoFit/>
          </a:bodyPr>
          <a:lstStyle/>
          <a:p>
            <a:r>
              <a:rPr lang="en-US" sz="2400" b="1" dirty="0" smtClean="0"/>
              <a:t>As motivation for the topics, let’s begin with a tirade from Mark Montague:</a:t>
            </a:r>
            <a:endParaRPr lang="en-US" sz="2400" b="1"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ReichmannP83.jpg"/>
          <p:cNvPicPr>
            <a:picLocks noChangeAspect="1"/>
          </p:cNvPicPr>
          <p:nvPr/>
        </p:nvPicPr>
        <p:blipFill>
          <a:blip r:embed="rId2" cstate="print"/>
          <a:srcRect t="2222" b="62030"/>
          <a:stretch>
            <a:fillRect/>
          </a:stretch>
        </p:blipFill>
        <p:spPr>
          <a:xfrm>
            <a:off x="0" y="1066800"/>
            <a:ext cx="8528108" cy="4114800"/>
          </a:xfrm>
          <a:prstGeom prst="rect">
            <a:avLst/>
          </a:prstGeom>
        </p:spPr>
      </p:pic>
      <p:sp>
        <p:nvSpPr>
          <p:cNvPr id="3" name="TextBox 2"/>
          <p:cNvSpPr txBox="1"/>
          <p:nvPr/>
        </p:nvSpPr>
        <p:spPr>
          <a:xfrm>
            <a:off x="304800" y="381000"/>
            <a:ext cx="3050707" cy="461665"/>
          </a:xfrm>
          <a:prstGeom prst="rect">
            <a:avLst/>
          </a:prstGeom>
          <a:noFill/>
        </p:spPr>
        <p:txBody>
          <a:bodyPr wrap="none" rtlCol="0">
            <a:spAutoFit/>
          </a:bodyPr>
          <a:lstStyle/>
          <a:p>
            <a:r>
              <a:rPr lang="en-US" sz="2400" b="1" dirty="0" smtClean="0"/>
              <a:t>Yesterday’s suggestion</a:t>
            </a:r>
            <a:endParaRPr lang="en-US" sz="2400" b="1" dirty="0"/>
          </a:p>
        </p:txBody>
      </p:sp>
    </p:spTree>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ReichmannP83.jpg"/>
          <p:cNvPicPr>
            <a:picLocks noChangeAspect="1"/>
          </p:cNvPicPr>
          <p:nvPr/>
        </p:nvPicPr>
        <p:blipFill>
          <a:blip r:embed="rId2" cstate="print"/>
          <a:srcRect t="68504" b="8409"/>
          <a:stretch>
            <a:fillRect/>
          </a:stretch>
        </p:blipFill>
        <p:spPr>
          <a:xfrm>
            <a:off x="96258" y="533400"/>
            <a:ext cx="9047742" cy="2819400"/>
          </a:xfrm>
          <a:prstGeom prst="rect">
            <a:avLst/>
          </a:prstGeom>
        </p:spPr>
      </p:pic>
      <p:sp>
        <p:nvSpPr>
          <p:cNvPr id="3" name="TextBox 2"/>
          <p:cNvSpPr txBox="1"/>
          <p:nvPr/>
        </p:nvSpPr>
        <p:spPr>
          <a:xfrm>
            <a:off x="152400" y="76200"/>
            <a:ext cx="6781800" cy="830997"/>
          </a:xfrm>
          <a:prstGeom prst="rect">
            <a:avLst/>
          </a:prstGeom>
          <a:noFill/>
        </p:spPr>
        <p:txBody>
          <a:bodyPr wrap="square" rtlCol="0">
            <a:spAutoFit/>
          </a:bodyPr>
          <a:lstStyle/>
          <a:p>
            <a:r>
              <a:rPr lang="en-US" sz="2400" b="1" dirty="0" smtClean="0"/>
              <a:t>Blue Thermal Exercise- Try it over the </a:t>
            </a:r>
            <a:r>
              <a:rPr lang="en-US" sz="2400" b="1" dirty="0" err="1" smtClean="0"/>
              <a:t>Dogskins</a:t>
            </a:r>
            <a:r>
              <a:rPr lang="en-US" sz="2400" b="1" dirty="0" smtClean="0"/>
              <a:t> or Red Rocks/Tule ridge</a:t>
            </a:r>
            <a:endParaRPr lang="en-US" sz="2400" b="1" dirty="0"/>
          </a:p>
        </p:txBody>
      </p:sp>
    </p:spTree>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ReichmannP84.jpg"/>
          <p:cNvPicPr>
            <a:picLocks noChangeAspect="1"/>
          </p:cNvPicPr>
          <p:nvPr/>
        </p:nvPicPr>
        <p:blipFill>
          <a:blip r:embed="rId2" cstate="print"/>
          <a:srcRect t="70000" b="8889"/>
          <a:stretch>
            <a:fillRect/>
          </a:stretch>
        </p:blipFill>
        <p:spPr>
          <a:xfrm>
            <a:off x="195054" y="1143000"/>
            <a:ext cx="8720346" cy="2514600"/>
          </a:xfrm>
          <a:prstGeom prst="rect">
            <a:avLst/>
          </a:prstGeom>
        </p:spPr>
      </p:pic>
      <p:sp>
        <p:nvSpPr>
          <p:cNvPr id="4" name="TextBox 3"/>
          <p:cNvSpPr txBox="1"/>
          <p:nvPr/>
        </p:nvSpPr>
        <p:spPr>
          <a:xfrm>
            <a:off x="609600" y="2133600"/>
            <a:ext cx="2209799" cy="1477328"/>
          </a:xfrm>
          <a:prstGeom prst="rect">
            <a:avLst/>
          </a:prstGeom>
          <a:noFill/>
        </p:spPr>
        <p:txBody>
          <a:bodyPr wrap="square" rtlCol="0">
            <a:spAutoFit/>
          </a:bodyPr>
          <a:lstStyle/>
          <a:p>
            <a:r>
              <a:rPr lang="en-US" dirty="0" smtClean="0"/>
              <a:t>This is particularly good as you approach a flat, dark cloud where you expect good lift</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ReichmannP85.jpg"/>
          <p:cNvPicPr>
            <a:picLocks noChangeAspect="1"/>
          </p:cNvPicPr>
          <p:nvPr/>
        </p:nvPicPr>
        <p:blipFill>
          <a:blip r:embed="rId2" cstate="print"/>
          <a:srcRect b="53333"/>
          <a:stretch>
            <a:fillRect/>
          </a:stretch>
        </p:blipFill>
        <p:spPr>
          <a:xfrm>
            <a:off x="21702" y="0"/>
            <a:ext cx="8854633" cy="54864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ReichmannP86.jpg"/>
          <p:cNvPicPr>
            <a:picLocks noChangeAspect="1"/>
          </p:cNvPicPr>
          <p:nvPr/>
        </p:nvPicPr>
        <p:blipFill>
          <a:blip r:embed="rId2" cstate="print"/>
          <a:srcRect r="4262" b="64444"/>
          <a:stretch>
            <a:fillRect/>
          </a:stretch>
        </p:blipFill>
        <p:spPr>
          <a:xfrm>
            <a:off x="0" y="533400"/>
            <a:ext cx="9144000" cy="4277032"/>
          </a:xfrm>
          <a:prstGeom prst="rect">
            <a:avLst/>
          </a:prstGeom>
        </p:spPr>
      </p:pic>
      <p:sp>
        <p:nvSpPr>
          <p:cNvPr id="3" name="TextBox 2"/>
          <p:cNvSpPr txBox="1"/>
          <p:nvPr/>
        </p:nvSpPr>
        <p:spPr>
          <a:xfrm>
            <a:off x="228600" y="228600"/>
            <a:ext cx="5962786" cy="461665"/>
          </a:xfrm>
          <a:prstGeom prst="rect">
            <a:avLst/>
          </a:prstGeom>
          <a:noFill/>
        </p:spPr>
        <p:txBody>
          <a:bodyPr wrap="none" rtlCol="0">
            <a:spAutoFit/>
          </a:bodyPr>
          <a:lstStyle/>
          <a:p>
            <a:r>
              <a:rPr lang="en-US" sz="2400" b="1" dirty="0" smtClean="0"/>
              <a:t>Fly like a bird from time to time; it’s great fun</a:t>
            </a:r>
            <a:endParaRPr lang="en-US" sz="2400" b="1" dirty="0"/>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304800"/>
            <a:ext cx="7910307" cy="6186309"/>
          </a:xfrm>
          <a:prstGeom prst="rect">
            <a:avLst/>
          </a:prstGeom>
          <a:noFill/>
        </p:spPr>
        <p:txBody>
          <a:bodyPr wrap="none" rtlCol="0">
            <a:spAutoFit/>
          </a:bodyPr>
          <a:lstStyle/>
          <a:p>
            <a:r>
              <a:rPr lang="en-US" dirty="0" smtClean="0"/>
              <a:t>Successful cross-country flight depends on straight flight between thermals. This </a:t>
            </a:r>
          </a:p>
          <a:p>
            <a:r>
              <a:rPr lang="en-US" dirty="0" smtClean="0"/>
              <a:t>is so blindingly obvious that it is often overlooked—and most clubs’ rules only </a:t>
            </a:r>
          </a:p>
          <a:p>
            <a:r>
              <a:rPr lang="en-US" dirty="0" smtClean="0"/>
              <a:t>make the situation worse. (In all fairness, often clubs really have no choice.) </a:t>
            </a:r>
          </a:p>
          <a:p>
            <a:endParaRPr lang="en-US" dirty="0" smtClean="0"/>
          </a:p>
          <a:p>
            <a:r>
              <a:rPr lang="en-US" dirty="0" smtClean="0"/>
              <a:t>To progress as a soaring pilot, it is necessary to re-think your sense of time scales </a:t>
            </a:r>
          </a:p>
          <a:p>
            <a:r>
              <a:rPr lang="en-US" dirty="0" smtClean="0"/>
              <a:t>and to be willing to spend significant time gliding between thermals. The skills </a:t>
            </a:r>
          </a:p>
          <a:p>
            <a:r>
              <a:rPr lang="en-US" dirty="0" smtClean="0"/>
              <a:t>involved in re-centering a known thermal are much less crucial than being able to </a:t>
            </a:r>
          </a:p>
          <a:p>
            <a:r>
              <a:rPr lang="en-US" dirty="0" smtClean="0"/>
              <a:t>readily locate new thermals time after time. </a:t>
            </a:r>
          </a:p>
          <a:p>
            <a:r>
              <a:rPr lang="en-US" dirty="0" smtClean="0"/>
              <a:t>Consider an actual flight from Air Sailing to the Black Rock Desert, flown on June </a:t>
            </a:r>
          </a:p>
          <a:p>
            <a:r>
              <a:rPr lang="en-US" dirty="0" smtClean="0"/>
              <a:t>25, 2001. The total distance flown was 52 nm; total duration was 2:00. </a:t>
            </a:r>
          </a:p>
          <a:p>
            <a:r>
              <a:rPr lang="en-US" dirty="0" smtClean="0"/>
              <a:t>•the weather was extremely weak—drizzle fell at dawn, the day was completely </a:t>
            </a:r>
          </a:p>
          <a:p>
            <a:r>
              <a:rPr lang="en-US" dirty="0" smtClean="0"/>
              <a:t>overcast and cloud bases never allowed altitudes above 11,500’ </a:t>
            </a:r>
            <a:r>
              <a:rPr lang="en-US" dirty="0" err="1" smtClean="0"/>
              <a:t>msl</a:t>
            </a:r>
            <a:r>
              <a:rPr lang="en-US" dirty="0" smtClean="0"/>
              <a:t> at best. </a:t>
            </a:r>
          </a:p>
          <a:p>
            <a:r>
              <a:rPr lang="en-US" dirty="0" smtClean="0"/>
              <a:t>•the first 30 minutes were spent on the Red Rocks, just trying to remain airborne </a:t>
            </a:r>
          </a:p>
          <a:p>
            <a:r>
              <a:rPr lang="en-US" dirty="0" smtClean="0"/>
              <a:t>•average climb rate was 330 ft/min; average time in each thermal was 6 min </a:t>
            </a:r>
          </a:p>
          <a:p>
            <a:r>
              <a:rPr lang="en-US" dirty="0" smtClean="0"/>
              <a:t>•once the decision to leave the field had been made, just 5 thermals were used— </a:t>
            </a:r>
          </a:p>
          <a:p>
            <a:r>
              <a:rPr lang="en-US" dirty="0" smtClean="0"/>
              <a:t>or </a:t>
            </a:r>
            <a:r>
              <a:rPr lang="en-US" b="1" dirty="0" smtClean="0"/>
              <a:t>one thermal every 18 minutes! </a:t>
            </a:r>
          </a:p>
          <a:p>
            <a:r>
              <a:rPr lang="en-US" dirty="0" smtClean="0"/>
              <a:t>On a stronger day, the thermal tops (and the climb rates) would have been higher, </a:t>
            </a:r>
          </a:p>
          <a:p>
            <a:r>
              <a:rPr lang="en-US" dirty="0" smtClean="0"/>
              <a:t>leading to longer </a:t>
            </a:r>
            <a:r>
              <a:rPr lang="en-US" dirty="0" err="1" smtClean="0"/>
              <a:t>interthermal</a:t>
            </a:r>
            <a:r>
              <a:rPr lang="en-US" dirty="0" smtClean="0"/>
              <a:t> glides. However, these </a:t>
            </a:r>
            <a:r>
              <a:rPr lang="en-US" dirty="0" err="1" smtClean="0"/>
              <a:t>interthermal</a:t>
            </a:r>
            <a:r>
              <a:rPr lang="en-US" dirty="0" smtClean="0"/>
              <a:t> glides would </a:t>
            </a:r>
          </a:p>
          <a:p>
            <a:r>
              <a:rPr lang="en-US" dirty="0" smtClean="0"/>
              <a:t>have been flown at higher airspeeds—so the time between thermals would not </a:t>
            </a:r>
          </a:p>
          <a:p>
            <a:r>
              <a:rPr lang="en-US" dirty="0" smtClean="0"/>
              <a:t>have been significantly longer. These times are typical for 15 meters or less. </a:t>
            </a:r>
          </a:p>
          <a:p>
            <a:r>
              <a:rPr lang="en-US" dirty="0" smtClean="0"/>
              <a:t>Bottom line: even on weak days, expect to </a:t>
            </a:r>
          </a:p>
          <a:p>
            <a:r>
              <a:rPr lang="en-US" b="1" dirty="0" smtClean="0"/>
              <a:t>Spend minutes, not seconds, between thermal climbs! </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533400"/>
            <a:ext cx="7383303" cy="2400657"/>
          </a:xfrm>
          <a:prstGeom prst="rect">
            <a:avLst/>
          </a:prstGeom>
          <a:noFill/>
        </p:spPr>
        <p:txBody>
          <a:bodyPr wrap="none" rtlCol="0">
            <a:spAutoFit/>
          </a:bodyPr>
          <a:lstStyle/>
          <a:p>
            <a:r>
              <a:rPr lang="en-US" sz="2400" b="1" dirty="0" smtClean="0"/>
              <a:t>To avoid being in Mark’s “club flying” mode you need to:</a:t>
            </a:r>
          </a:p>
          <a:p>
            <a:endParaRPr lang="en-US" dirty="0" smtClean="0"/>
          </a:p>
          <a:p>
            <a:pPr lvl="1"/>
            <a:r>
              <a:rPr lang="en-US" b="1" dirty="0" smtClean="0"/>
              <a:t>Learn how to find the next thermal, </a:t>
            </a:r>
          </a:p>
          <a:p>
            <a:pPr lvl="1"/>
            <a:endParaRPr lang="en-US" b="1" dirty="0" smtClean="0"/>
          </a:p>
          <a:p>
            <a:pPr lvl="1"/>
            <a:r>
              <a:rPr lang="en-US" b="1" dirty="0" smtClean="0"/>
              <a:t>Fly faster between thermals (speed to fly)</a:t>
            </a:r>
          </a:p>
          <a:p>
            <a:pPr lvl="1"/>
            <a:endParaRPr lang="en-US" b="1" dirty="0" smtClean="0"/>
          </a:p>
          <a:p>
            <a:pPr lvl="1"/>
            <a:r>
              <a:rPr lang="en-US" b="1" dirty="0" smtClean="0"/>
              <a:t>Know when to leave a thermal </a:t>
            </a:r>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Rectangle 4"/>
          <p:cNvSpPr>
            <a:spLocks noChangeArrowheads="1"/>
          </p:cNvSpPr>
          <p:nvPr/>
        </p:nvSpPr>
        <p:spPr bwMode="auto">
          <a:xfrm>
            <a:off x="299211" y="932509"/>
            <a:ext cx="3837704" cy="5208608"/>
          </a:xfrm>
          <a:prstGeom prst="rect">
            <a:avLst/>
          </a:prstGeom>
          <a:noFill/>
          <a:ln w="12700">
            <a:noFill/>
            <a:miter lim="800000"/>
            <a:headEnd/>
            <a:tailEnd/>
          </a:ln>
          <a:effectLst/>
        </p:spPr>
        <p:txBody>
          <a:bodyPr wrap="none" lIns="82113" tIns="41057" rIns="82113" bIns="41057"/>
          <a:lstStyle/>
          <a:p>
            <a:endParaRPr lang="en-US"/>
          </a:p>
        </p:txBody>
      </p:sp>
      <p:sp>
        <p:nvSpPr>
          <p:cNvPr id="29701" name="Text Box 5"/>
          <p:cNvSpPr txBox="1">
            <a:spLocks noChangeArrowheads="1"/>
          </p:cNvSpPr>
          <p:nvPr/>
        </p:nvSpPr>
        <p:spPr bwMode="auto">
          <a:xfrm>
            <a:off x="384493" y="971714"/>
            <a:ext cx="3840596" cy="744819"/>
          </a:xfrm>
          <a:prstGeom prst="rect">
            <a:avLst/>
          </a:prstGeom>
          <a:noFill/>
          <a:ln w="12700">
            <a:noFill/>
            <a:miter lim="800000"/>
            <a:headEnd/>
            <a:tailEnd/>
          </a:ln>
          <a:effectLst/>
        </p:spPr>
        <p:txBody>
          <a:bodyPr lIns="0" tIns="0" rIns="0" bIns="0">
            <a:spAutoFit/>
          </a:bodyPr>
          <a:lstStyle/>
          <a:p>
            <a:pPr marL="565954" indent="-565954">
              <a:spcAft>
                <a:spcPct val="20000"/>
              </a:spcAft>
            </a:pPr>
            <a:endParaRPr lang="en-US" sz="2200" dirty="0">
              <a:solidFill>
                <a:srgbClr val="000000"/>
              </a:solidFill>
              <a:latin typeface="Times New Roman" pitchFamily="18" charset="0"/>
            </a:endParaRPr>
          </a:p>
          <a:p>
            <a:pPr marL="565954" indent="-565954">
              <a:spcAft>
                <a:spcPct val="20000"/>
              </a:spcAft>
              <a:buClr>
                <a:srgbClr val="000000"/>
              </a:buClr>
              <a:buSzPct val="100000"/>
              <a:buFont typeface="WingDings" pitchFamily="2" charset="2"/>
              <a:buChar char="Ÿ"/>
            </a:pPr>
            <a:r>
              <a:rPr lang="en-US" sz="2200" dirty="0" smtClean="0">
                <a:solidFill>
                  <a:srgbClr val="000000"/>
                </a:solidFill>
                <a:latin typeface="Times New Roman" pitchFamily="18" charset="0"/>
              </a:rPr>
              <a:t>Cumulus clouds (“CUs”)</a:t>
            </a:r>
          </a:p>
        </p:txBody>
      </p:sp>
      <p:sp>
        <p:nvSpPr>
          <p:cNvPr id="29702" name="Rectangle 6"/>
          <p:cNvSpPr>
            <a:spLocks noChangeArrowheads="1"/>
          </p:cNvSpPr>
          <p:nvPr/>
        </p:nvSpPr>
        <p:spPr bwMode="auto">
          <a:xfrm>
            <a:off x="4452026" y="89610"/>
            <a:ext cx="4596573" cy="2919341"/>
          </a:xfrm>
          <a:prstGeom prst="rect">
            <a:avLst/>
          </a:prstGeom>
          <a:noFill/>
          <a:ln w="12700">
            <a:noFill/>
            <a:miter lim="800000"/>
            <a:headEnd/>
            <a:tailEnd/>
          </a:ln>
          <a:effectLst/>
        </p:spPr>
        <p:txBody>
          <a:bodyPr wrap="none" lIns="82113" tIns="41057" rIns="82113" bIns="41057"/>
          <a:lstStyle/>
          <a:p>
            <a:endParaRPr lang="en-US"/>
          </a:p>
        </p:txBody>
      </p:sp>
      <p:sp>
        <p:nvSpPr>
          <p:cNvPr id="29703" name="Rectangle 7"/>
          <p:cNvSpPr>
            <a:spLocks noChangeArrowheads="1"/>
          </p:cNvSpPr>
          <p:nvPr/>
        </p:nvSpPr>
        <p:spPr bwMode="auto">
          <a:xfrm>
            <a:off x="4749792" y="2999150"/>
            <a:ext cx="2533897" cy="460654"/>
          </a:xfrm>
          <a:prstGeom prst="rect">
            <a:avLst/>
          </a:prstGeom>
          <a:noFill/>
          <a:ln w="12700">
            <a:noFill/>
            <a:miter lim="800000"/>
            <a:headEnd/>
            <a:tailEnd/>
          </a:ln>
          <a:effectLst/>
        </p:spPr>
        <p:txBody>
          <a:bodyPr wrap="none" lIns="82113" tIns="41057" rIns="82113" bIns="41057"/>
          <a:lstStyle/>
          <a:p>
            <a:endParaRPr lang="en-US"/>
          </a:p>
        </p:txBody>
      </p:sp>
      <p:sp>
        <p:nvSpPr>
          <p:cNvPr id="29705" name="Rectangle 9"/>
          <p:cNvSpPr>
            <a:spLocks noChangeArrowheads="1"/>
          </p:cNvSpPr>
          <p:nvPr/>
        </p:nvSpPr>
        <p:spPr bwMode="auto">
          <a:xfrm>
            <a:off x="4904458" y="6216725"/>
            <a:ext cx="2379232" cy="460654"/>
          </a:xfrm>
          <a:prstGeom prst="rect">
            <a:avLst/>
          </a:prstGeom>
          <a:noFill/>
          <a:ln w="12700">
            <a:noFill/>
            <a:miter lim="800000"/>
            <a:headEnd/>
            <a:tailEnd/>
          </a:ln>
          <a:effectLst/>
        </p:spPr>
        <p:txBody>
          <a:bodyPr wrap="none" lIns="82113" tIns="41057" rIns="82113" bIns="41057"/>
          <a:lstStyle/>
          <a:p>
            <a:endParaRPr lang="en-US"/>
          </a:p>
        </p:txBody>
      </p:sp>
      <p:sp>
        <p:nvSpPr>
          <p:cNvPr id="29708" name="Rectangle 12"/>
          <p:cNvSpPr>
            <a:spLocks noChangeArrowheads="1"/>
          </p:cNvSpPr>
          <p:nvPr/>
        </p:nvSpPr>
        <p:spPr bwMode="auto">
          <a:xfrm>
            <a:off x="4443354" y="3536813"/>
            <a:ext cx="4605246" cy="2709316"/>
          </a:xfrm>
          <a:prstGeom prst="rect">
            <a:avLst/>
          </a:prstGeom>
          <a:noFill/>
          <a:ln w="12700">
            <a:noFill/>
            <a:miter lim="800000"/>
            <a:headEnd/>
            <a:tailEnd/>
          </a:ln>
          <a:effectLst/>
        </p:spPr>
        <p:txBody>
          <a:bodyPr wrap="none" lIns="82113" tIns="41057" rIns="82113" bIns="41057"/>
          <a:lstStyle/>
          <a:p>
            <a:endParaRPr lang="en-US"/>
          </a:p>
        </p:txBody>
      </p:sp>
      <p:sp>
        <p:nvSpPr>
          <p:cNvPr id="29709" name="Rectangle 13"/>
          <p:cNvSpPr>
            <a:spLocks noChangeArrowheads="1"/>
          </p:cNvSpPr>
          <p:nvPr/>
        </p:nvSpPr>
        <p:spPr bwMode="auto">
          <a:xfrm>
            <a:off x="7435463" y="2999150"/>
            <a:ext cx="1708537" cy="277232"/>
          </a:xfrm>
          <a:prstGeom prst="rect">
            <a:avLst/>
          </a:prstGeom>
          <a:noFill/>
          <a:ln w="12700">
            <a:noFill/>
            <a:miter lim="800000"/>
            <a:headEnd/>
            <a:tailEnd/>
          </a:ln>
          <a:effectLst/>
        </p:spPr>
        <p:txBody>
          <a:bodyPr wrap="none" lIns="82113" tIns="41057" rIns="82113" bIns="41057"/>
          <a:lstStyle/>
          <a:p>
            <a:endParaRPr lang="en-US"/>
          </a:p>
        </p:txBody>
      </p:sp>
      <p:sp>
        <p:nvSpPr>
          <p:cNvPr id="29711" name="Rectangle 15"/>
          <p:cNvSpPr>
            <a:spLocks noChangeArrowheads="1"/>
          </p:cNvSpPr>
          <p:nvPr/>
        </p:nvSpPr>
        <p:spPr bwMode="auto">
          <a:xfrm>
            <a:off x="7360299" y="6293735"/>
            <a:ext cx="1783702" cy="275832"/>
          </a:xfrm>
          <a:prstGeom prst="rect">
            <a:avLst/>
          </a:prstGeom>
          <a:noFill/>
          <a:ln w="12700">
            <a:noFill/>
            <a:miter lim="800000"/>
            <a:headEnd/>
            <a:tailEnd/>
          </a:ln>
          <a:effectLst/>
        </p:spPr>
        <p:txBody>
          <a:bodyPr wrap="none" lIns="82113" tIns="41057" rIns="82113" bIns="41057"/>
          <a:lstStyle/>
          <a:p>
            <a:endParaRPr lang="en-US"/>
          </a:p>
        </p:txBody>
      </p:sp>
      <p:sp>
        <p:nvSpPr>
          <p:cNvPr id="19" name="TextBox 18"/>
          <p:cNvSpPr txBox="1"/>
          <p:nvPr/>
        </p:nvSpPr>
        <p:spPr>
          <a:xfrm>
            <a:off x="200918" y="203024"/>
            <a:ext cx="6733282" cy="467637"/>
          </a:xfrm>
          <a:prstGeom prst="rect">
            <a:avLst/>
          </a:prstGeom>
          <a:noFill/>
        </p:spPr>
        <p:txBody>
          <a:bodyPr wrap="square" lIns="82113" tIns="41057" rIns="82113" bIns="41057" rtlCol="0">
            <a:spAutoFit/>
          </a:bodyPr>
          <a:lstStyle/>
          <a:p>
            <a:r>
              <a:rPr lang="en-US" sz="2500" b="1" dirty="0" smtClean="0"/>
              <a:t>Recall that to find thermals glider pilots look for:</a:t>
            </a:r>
            <a:endParaRPr lang="en-US" sz="2500" b="1" dirty="0"/>
          </a:p>
        </p:txBody>
      </p:sp>
      <p:sp>
        <p:nvSpPr>
          <p:cNvPr id="15" name="Text Box 5"/>
          <p:cNvSpPr txBox="1">
            <a:spLocks noChangeArrowheads="1"/>
          </p:cNvSpPr>
          <p:nvPr/>
        </p:nvSpPr>
        <p:spPr bwMode="auto">
          <a:xfrm>
            <a:off x="384492" y="971714"/>
            <a:ext cx="4263708" cy="4333494"/>
          </a:xfrm>
          <a:prstGeom prst="rect">
            <a:avLst/>
          </a:prstGeom>
          <a:noFill/>
          <a:ln w="12700">
            <a:noFill/>
            <a:miter lim="800000"/>
            <a:headEnd/>
            <a:tailEnd/>
          </a:ln>
          <a:effectLst/>
        </p:spPr>
        <p:txBody>
          <a:bodyPr wrap="square" lIns="0" tIns="0" rIns="0" bIns="0">
            <a:spAutoFit/>
          </a:bodyPr>
          <a:lstStyle/>
          <a:p>
            <a:pPr marL="565954" indent="-565954">
              <a:spcAft>
                <a:spcPct val="20000"/>
              </a:spcAft>
            </a:pPr>
            <a:endParaRPr lang="en-US" sz="2200" dirty="0">
              <a:solidFill>
                <a:srgbClr val="000000"/>
              </a:solidFill>
              <a:latin typeface="Times New Roman" pitchFamily="18" charset="0"/>
            </a:endParaRPr>
          </a:p>
          <a:p>
            <a:pPr marL="565954" indent="-565954">
              <a:spcAft>
                <a:spcPct val="20000"/>
              </a:spcAft>
              <a:buClr>
                <a:srgbClr val="000000"/>
              </a:buClr>
              <a:buSzPct val="100000"/>
              <a:buFont typeface="WingDings" pitchFamily="2" charset="2"/>
              <a:buChar char="Ÿ"/>
            </a:pPr>
            <a:r>
              <a:rPr lang="en-US" sz="2200" dirty="0" smtClean="0">
                <a:solidFill>
                  <a:srgbClr val="000000"/>
                </a:solidFill>
                <a:latin typeface="Times New Roman" pitchFamily="18" charset="0"/>
              </a:rPr>
              <a:t>Cumulus clouds (“CUs”)  </a:t>
            </a:r>
          </a:p>
          <a:p>
            <a:pPr marL="565954" indent="-565954">
              <a:spcAft>
                <a:spcPct val="20000"/>
              </a:spcAft>
              <a:buClr>
                <a:srgbClr val="000000"/>
              </a:buClr>
              <a:buSzPct val="100000"/>
              <a:buFont typeface="WingDings" pitchFamily="2" charset="2"/>
              <a:buChar char="Ÿ"/>
            </a:pPr>
            <a:r>
              <a:rPr lang="en-US" sz="2200" dirty="0" smtClean="0">
                <a:solidFill>
                  <a:srgbClr val="000000"/>
                </a:solidFill>
                <a:latin typeface="Times New Roman" pitchFamily="18" charset="0"/>
              </a:rPr>
              <a:t>Haze domes</a:t>
            </a:r>
            <a:endParaRPr lang="en-US" sz="2200" dirty="0">
              <a:solidFill>
                <a:srgbClr val="000000"/>
              </a:solidFill>
              <a:latin typeface="Times New Roman" pitchFamily="18" charset="0"/>
            </a:endParaRPr>
          </a:p>
          <a:p>
            <a:pPr marL="565954" indent="-565954">
              <a:spcAft>
                <a:spcPct val="20000"/>
              </a:spcAft>
              <a:buClr>
                <a:srgbClr val="000000"/>
              </a:buClr>
              <a:buSzPct val="100000"/>
              <a:buFont typeface="WingDings" pitchFamily="2" charset="2"/>
              <a:buChar char="Ÿ"/>
            </a:pPr>
            <a:r>
              <a:rPr lang="en-US" sz="2200" dirty="0">
                <a:solidFill>
                  <a:srgbClr val="000000"/>
                </a:solidFill>
                <a:latin typeface="Times New Roman" pitchFamily="18" charset="0"/>
              </a:rPr>
              <a:t>Dust devils </a:t>
            </a:r>
          </a:p>
          <a:p>
            <a:pPr marL="565954" indent="-565954">
              <a:spcAft>
                <a:spcPct val="20000"/>
              </a:spcAft>
              <a:buClr>
                <a:srgbClr val="000000"/>
              </a:buClr>
              <a:buSzPct val="100000"/>
              <a:buFont typeface="WingDings" pitchFamily="2" charset="2"/>
              <a:buChar char="Ÿ"/>
            </a:pPr>
            <a:r>
              <a:rPr lang="en-US" sz="2200" dirty="0">
                <a:solidFill>
                  <a:srgbClr val="000000"/>
                </a:solidFill>
                <a:latin typeface="Times New Roman" pitchFamily="18" charset="0"/>
              </a:rPr>
              <a:t>Circling birds</a:t>
            </a:r>
          </a:p>
          <a:p>
            <a:pPr marL="565954" indent="-565954">
              <a:spcAft>
                <a:spcPct val="20000"/>
              </a:spcAft>
              <a:buClr>
                <a:srgbClr val="000000"/>
              </a:buClr>
              <a:buSzPct val="100000"/>
              <a:buFont typeface="WingDings" pitchFamily="2" charset="2"/>
              <a:buChar char="Ÿ"/>
            </a:pPr>
            <a:r>
              <a:rPr lang="en-US" sz="2200" dirty="0">
                <a:solidFill>
                  <a:srgbClr val="000000"/>
                </a:solidFill>
                <a:latin typeface="Times New Roman" pitchFamily="18" charset="0"/>
              </a:rPr>
              <a:t>Circling gliders!</a:t>
            </a:r>
          </a:p>
          <a:p>
            <a:pPr marL="565954" indent="-565954">
              <a:spcAft>
                <a:spcPct val="20000"/>
              </a:spcAft>
              <a:buClr>
                <a:srgbClr val="000000"/>
              </a:buClr>
              <a:buSzPct val="100000"/>
              <a:buFont typeface="WingDings" pitchFamily="2" charset="2"/>
              <a:buChar char="Ÿ"/>
            </a:pPr>
            <a:r>
              <a:rPr lang="en-US" sz="2200" dirty="0">
                <a:solidFill>
                  <a:srgbClr val="000000"/>
                </a:solidFill>
                <a:latin typeface="Times New Roman" pitchFamily="18" charset="0"/>
              </a:rPr>
              <a:t>Go where the lift should </a:t>
            </a:r>
            <a:r>
              <a:rPr lang="en-US" sz="2200" dirty="0" smtClean="0">
                <a:solidFill>
                  <a:srgbClr val="000000"/>
                </a:solidFill>
                <a:latin typeface="Times New Roman" pitchFamily="18" charset="0"/>
              </a:rPr>
              <a:t>be</a:t>
            </a:r>
          </a:p>
          <a:p>
            <a:pPr marL="1023154" lvl="1" indent="-565954">
              <a:spcAft>
                <a:spcPct val="20000"/>
              </a:spcAft>
              <a:buClr>
                <a:srgbClr val="000000"/>
              </a:buClr>
              <a:buSzPct val="100000"/>
              <a:buFont typeface="WingDings" pitchFamily="2" charset="2"/>
              <a:buChar char="Ÿ"/>
            </a:pPr>
            <a:r>
              <a:rPr lang="en-US" sz="2200" dirty="0" smtClean="0">
                <a:solidFill>
                  <a:srgbClr val="000000"/>
                </a:solidFill>
                <a:latin typeface="Times New Roman" pitchFamily="18" charset="0"/>
              </a:rPr>
              <a:t>High Terrain</a:t>
            </a:r>
          </a:p>
          <a:p>
            <a:pPr marL="1023154" lvl="1" indent="-565954">
              <a:spcAft>
                <a:spcPct val="20000"/>
              </a:spcAft>
              <a:buClr>
                <a:srgbClr val="000000"/>
              </a:buClr>
              <a:buSzPct val="100000"/>
              <a:buFont typeface="WingDings" pitchFamily="2" charset="2"/>
              <a:buChar char="Ÿ"/>
            </a:pPr>
            <a:r>
              <a:rPr lang="en-US" sz="2200" dirty="0" smtClean="0">
                <a:solidFill>
                  <a:srgbClr val="000000"/>
                </a:solidFill>
                <a:latin typeface="Times New Roman" pitchFamily="18" charset="0"/>
              </a:rPr>
              <a:t>High Terrain where there’s convergence</a:t>
            </a:r>
          </a:p>
          <a:p>
            <a:pPr marL="1023154" lvl="1" indent="-565954">
              <a:spcAft>
                <a:spcPct val="20000"/>
              </a:spcAft>
              <a:buClr>
                <a:srgbClr val="000000"/>
              </a:buClr>
              <a:buSzPct val="100000"/>
              <a:buFont typeface="WingDings" pitchFamily="2" charset="2"/>
              <a:buChar char="Ÿ"/>
            </a:pPr>
            <a:r>
              <a:rPr lang="en-US" sz="2200" dirty="0" smtClean="0">
                <a:solidFill>
                  <a:srgbClr val="000000"/>
                </a:solidFill>
                <a:latin typeface="Times New Roman" pitchFamily="18" charset="0"/>
              </a:rPr>
              <a:t>Local knowledge</a:t>
            </a:r>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Rectangle 4"/>
          <p:cNvSpPr>
            <a:spLocks noChangeArrowheads="1"/>
          </p:cNvSpPr>
          <p:nvPr/>
        </p:nvSpPr>
        <p:spPr bwMode="auto">
          <a:xfrm>
            <a:off x="299211" y="932509"/>
            <a:ext cx="3837704" cy="5208608"/>
          </a:xfrm>
          <a:prstGeom prst="rect">
            <a:avLst/>
          </a:prstGeom>
          <a:noFill/>
          <a:ln w="12700">
            <a:noFill/>
            <a:miter lim="800000"/>
            <a:headEnd/>
            <a:tailEnd/>
          </a:ln>
          <a:effectLst/>
        </p:spPr>
        <p:txBody>
          <a:bodyPr wrap="none" lIns="82113" tIns="41057" rIns="82113" bIns="41057"/>
          <a:lstStyle/>
          <a:p>
            <a:endParaRPr lang="en-US"/>
          </a:p>
        </p:txBody>
      </p:sp>
      <p:sp>
        <p:nvSpPr>
          <p:cNvPr id="29701" name="Text Box 5"/>
          <p:cNvSpPr txBox="1">
            <a:spLocks noChangeArrowheads="1"/>
          </p:cNvSpPr>
          <p:nvPr/>
        </p:nvSpPr>
        <p:spPr bwMode="auto">
          <a:xfrm>
            <a:off x="384493" y="971714"/>
            <a:ext cx="3840596" cy="744819"/>
          </a:xfrm>
          <a:prstGeom prst="rect">
            <a:avLst/>
          </a:prstGeom>
          <a:noFill/>
          <a:ln w="12700">
            <a:noFill/>
            <a:miter lim="800000"/>
            <a:headEnd/>
            <a:tailEnd/>
          </a:ln>
          <a:effectLst/>
        </p:spPr>
        <p:txBody>
          <a:bodyPr lIns="0" tIns="0" rIns="0" bIns="0">
            <a:spAutoFit/>
          </a:bodyPr>
          <a:lstStyle/>
          <a:p>
            <a:pPr marL="565954" indent="-565954">
              <a:spcAft>
                <a:spcPct val="20000"/>
              </a:spcAft>
            </a:pPr>
            <a:endParaRPr lang="en-US" sz="2200" dirty="0">
              <a:solidFill>
                <a:srgbClr val="000000"/>
              </a:solidFill>
              <a:latin typeface="Times New Roman" pitchFamily="18" charset="0"/>
            </a:endParaRPr>
          </a:p>
          <a:p>
            <a:pPr marL="565954" indent="-565954">
              <a:spcAft>
                <a:spcPct val="20000"/>
              </a:spcAft>
              <a:buClr>
                <a:srgbClr val="000000"/>
              </a:buClr>
              <a:buSzPct val="100000"/>
              <a:buFont typeface="WingDings" pitchFamily="2" charset="2"/>
              <a:buChar char="Ÿ"/>
            </a:pPr>
            <a:r>
              <a:rPr lang="en-US" sz="2200" dirty="0" smtClean="0">
                <a:solidFill>
                  <a:srgbClr val="000000"/>
                </a:solidFill>
                <a:latin typeface="Times New Roman" pitchFamily="18" charset="0"/>
              </a:rPr>
              <a:t>Cumulus clouds (“CUs”)</a:t>
            </a:r>
          </a:p>
        </p:txBody>
      </p:sp>
      <p:sp>
        <p:nvSpPr>
          <p:cNvPr id="29702" name="Rectangle 6"/>
          <p:cNvSpPr>
            <a:spLocks noChangeArrowheads="1"/>
          </p:cNvSpPr>
          <p:nvPr/>
        </p:nvSpPr>
        <p:spPr bwMode="auto">
          <a:xfrm>
            <a:off x="4452026" y="89610"/>
            <a:ext cx="4596573" cy="2919341"/>
          </a:xfrm>
          <a:prstGeom prst="rect">
            <a:avLst/>
          </a:prstGeom>
          <a:noFill/>
          <a:ln w="12700">
            <a:noFill/>
            <a:miter lim="800000"/>
            <a:headEnd/>
            <a:tailEnd/>
          </a:ln>
          <a:effectLst/>
        </p:spPr>
        <p:txBody>
          <a:bodyPr wrap="none" lIns="82113" tIns="41057" rIns="82113" bIns="41057"/>
          <a:lstStyle/>
          <a:p>
            <a:endParaRPr lang="en-US"/>
          </a:p>
        </p:txBody>
      </p:sp>
      <p:sp>
        <p:nvSpPr>
          <p:cNvPr id="29703" name="Rectangle 7"/>
          <p:cNvSpPr>
            <a:spLocks noChangeArrowheads="1"/>
          </p:cNvSpPr>
          <p:nvPr/>
        </p:nvSpPr>
        <p:spPr bwMode="auto">
          <a:xfrm>
            <a:off x="4749792" y="2999150"/>
            <a:ext cx="2533897" cy="460654"/>
          </a:xfrm>
          <a:prstGeom prst="rect">
            <a:avLst/>
          </a:prstGeom>
          <a:noFill/>
          <a:ln w="12700">
            <a:noFill/>
            <a:miter lim="800000"/>
            <a:headEnd/>
            <a:tailEnd/>
          </a:ln>
          <a:effectLst/>
        </p:spPr>
        <p:txBody>
          <a:bodyPr wrap="none" lIns="82113" tIns="41057" rIns="82113" bIns="41057"/>
          <a:lstStyle/>
          <a:p>
            <a:endParaRPr lang="en-US"/>
          </a:p>
        </p:txBody>
      </p:sp>
      <p:sp>
        <p:nvSpPr>
          <p:cNvPr id="29705" name="Rectangle 9"/>
          <p:cNvSpPr>
            <a:spLocks noChangeArrowheads="1"/>
          </p:cNvSpPr>
          <p:nvPr/>
        </p:nvSpPr>
        <p:spPr bwMode="auto">
          <a:xfrm>
            <a:off x="4904458" y="6216725"/>
            <a:ext cx="2379232" cy="460654"/>
          </a:xfrm>
          <a:prstGeom prst="rect">
            <a:avLst/>
          </a:prstGeom>
          <a:noFill/>
          <a:ln w="12700">
            <a:noFill/>
            <a:miter lim="800000"/>
            <a:headEnd/>
            <a:tailEnd/>
          </a:ln>
          <a:effectLst/>
        </p:spPr>
        <p:txBody>
          <a:bodyPr wrap="none" lIns="82113" tIns="41057" rIns="82113" bIns="41057"/>
          <a:lstStyle/>
          <a:p>
            <a:endParaRPr lang="en-US"/>
          </a:p>
        </p:txBody>
      </p:sp>
      <p:sp>
        <p:nvSpPr>
          <p:cNvPr id="29708" name="Rectangle 12"/>
          <p:cNvSpPr>
            <a:spLocks noChangeArrowheads="1"/>
          </p:cNvSpPr>
          <p:nvPr/>
        </p:nvSpPr>
        <p:spPr bwMode="auto">
          <a:xfrm>
            <a:off x="4443354" y="3536813"/>
            <a:ext cx="4605246" cy="2709316"/>
          </a:xfrm>
          <a:prstGeom prst="rect">
            <a:avLst/>
          </a:prstGeom>
          <a:noFill/>
          <a:ln w="12700">
            <a:noFill/>
            <a:miter lim="800000"/>
            <a:headEnd/>
            <a:tailEnd/>
          </a:ln>
          <a:effectLst/>
        </p:spPr>
        <p:txBody>
          <a:bodyPr wrap="none" lIns="82113" tIns="41057" rIns="82113" bIns="41057"/>
          <a:lstStyle/>
          <a:p>
            <a:endParaRPr lang="en-US"/>
          </a:p>
        </p:txBody>
      </p:sp>
      <p:sp>
        <p:nvSpPr>
          <p:cNvPr id="29709" name="Rectangle 13"/>
          <p:cNvSpPr>
            <a:spLocks noChangeArrowheads="1"/>
          </p:cNvSpPr>
          <p:nvPr/>
        </p:nvSpPr>
        <p:spPr bwMode="auto">
          <a:xfrm>
            <a:off x="7435463" y="2999150"/>
            <a:ext cx="1708537" cy="277232"/>
          </a:xfrm>
          <a:prstGeom prst="rect">
            <a:avLst/>
          </a:prstGeom>
          <a:noFill/>
          <a:ln w="12700">
            <a:noFill/>
            <a:miter lim="800000"/>
            <a:headEnd/>
            <a:tailEnd/>
          </a:ln>
          <a:effectLst/>
        </p:spPr>
        <p:txBody>
          <a:bodyPr wrap="none" lIns="82113" tIns="41057" rIns="82113" bIns="41057"/>
          <a:lstStyle/>
          <a:p>
            <a:endParaRPr lang="en-US"/>
          </a:p>
        </p:txBody>
      </p:sp>
      <p:sp>
        <p:nvSpPr>
          <p:cNvPr id="29711" name="Rectangle 15"/>
          <p:cNvSpPr>
            <a:spLocks noChangeArrowheads="1"/>
          </p:cNvSpPr>
          <p:nvPr/>
        </p:nvSpPr>
        <p:spPr bwMode="auto">
          <a:xfrm>
            <a:off x="7360299" y="6293735"/>
            <a:ext cx="1783702" cy="275832"/>
          </a:xfrm>
          <a:prstGeom prst="rect">
            <a:avLst/>
          </a:prstGeom>
          <a:noFill/>
          <a:ln w="12700">
            <a:noFill/>
            <a:miter lim="800000"/>
            <a:headEnd/>
            <a:tailEnd/>
          </a:ln>
          <a:effectLst/>
        </p:spPr>
        <p:txBody>
          <a:bodyPr wrap="none" lIns="82113" tIns="41057" rIns="82113" bIns="41057"/>
          <a:lstStyle/>
          <a:p>
            <a:endParaRPr lang="en-US"/>
          </a:p>
        </p:txBody>
      </p:sp>
      <p:sp>
        <p:nvSpPr>
          <p:cNvPr id="19" name="TextBox 18"/>
          <p:cNvSpPr txBox="1"/>
          <p:nvPr/>
        </p:nvSpPr>
        <p:spPr>
          <a:xfrm>
            <a:off x="200918" y="203024"/>
            <a:ext cx="6733282" cy="852357"/>
          </a:xfrm>
          <a:prstGeom prst="rect">
            <a:avLst/>
          </a:prstGeom>
          <a:noFill/>
        </p:spPr>
        <p:txBody>
          <a:bodyPr wrap="square" lIns="82113" tIns="41057" rIns="82113" bIns="41057" rtlCol="0">
            <a:spAutoFit/>
          </a:bodyPr>
          <a:lstStyle/>
          <a:p>
            <a:r>
              <a:rPr lang="en-US" sz="2500" b="1" dirty="0" smtClean="0"/>
              <a:t>Around here the principal ways of finding the next thermal are:</a:t>
            </a:r>
            <a:endParaRPr lang="en-US" sz="2500" b="1" dirty="0"/>
          </a:p>
        </p:txBody>
      </p:sp>
      <p:sp>
        <p:nvSpPr>
          <p:cNvPr id="15" name="Text Box 5"/>
          <p:cNvSpPr txBox="1">
            <a:spLocks noChangeArrowheads="1"/>
          </p:cNvSpPr>
          <p:nvPr/>
        </p:nvSpPr>
        <p:spPr bwMode="auto">
          <a:xfrm>
            <a:off x="384492" y="971714"/>
            <a:ext cx="4263708" cy="3520964"/>
          </a:xfrm>
          <a:prstGeom prst="rect">
            <a:avLst/>
          </a:prstGeom>
          <a:noFill/>
          <a:ln w="12700">
            <a:noFill/>
            <a:miter lim="800000"/>
            <a:headEnd/>
            <a:tailEnd/>
          </a:ln>
          <a:effectLst/>
        </p:spPr>
        <p:txBody>
          <a:bodyPr wrap="square" lIns="0" tIns="0" rIns="0" bIns="0">
            <a:spAutoFit/>
          </a:bodyPr>
          <a:lstStyle/>
          <a:p>
            <a:pPr marL="565954" indent="-565954">
              <a:spcAft>
                <a:spcPct val="20000"/>
              </a:spcAft>
            </a:pPr>
            <a:endParaRPr lang="en-US" sz="2200" dirty="0">
              <a:solidFill>
                <a:srgbClr val="000000"/>
              </a:solidFill>
              <a:latin typeface="Times New Roman" pitchFamily="18" charset="0"/>
            </a:endParaRPr>
          </a:p>
          <a:p>
            <a:pPr marL="565954" indent="-565954">
              <a:spcAft>
                <a:spcPct val="20000"/>
              </a:spcAft>
              <a:buClr>
                <a:srgbClr val="000000"/>
              </a:buClr>
              <a:buSzPct val="100000"/>
              <a:buFont typeface="WingDings" pitchFamily="2" charset="2"/>
              <a:buChar char="Ÿ"/>
            </a:pPr>
            <a:r>
              <a:rPr lang="en-US" sz="2200" dirty="0" smtClean="0">
                <a:solidFill>
                  <a:srgbClr val="000000"/>
                </a:solidFill>
                <a:latin typeface="Times New Roman" pitchFamily="18" charset="0"/>
              </a:rPr>
              <a:t>Cumulus clouds (“CUs”)  </a:t>
            </a:r>
          </a:p>
          <a:p>
            <a:pPr marL="565954" indent="-565954">
              <a:spcAft>
                <a:spcPct val="20000"/>
              </a:spcAft>
              <a:buClr>
                <a:srgbClr val="000000"/>
              </a:buClr>
              <a:buSzPct val="100000"/>
              <a:buFont typeface="WingDings" pitchFamily="2" charset="2"/>
              <a:buChar char="Ÿ"/>
            </a:pPr>
            <a:r>
              <a:rPr lang="en-US" sz="2200" dirty="0" smtClean="0">
                <a:solidFill>
                  <a:srgbClr val="000000"/>
                </a:solidFill>
                <a:latin typeface="Times New Roman" pitchFamily="18" charset="0"/>
              </a:rPr>
              <a:t>Go </a:t>
            </a:r>
            <a:r>
              <a:rPr lang="en-US" sz="2200" dirty="0">
                <a:solidFill>
                  <a:srgbClr val="000000"/>
                </a:solidFill>
                <a:latin typeface="Times New Roman" pitchFamily="18" charset="0"/>
              </a:rPr>
              <a:t>where the lift should </a:t>
            </a:r>
            <a:r>
              <a:rPr lang="en-US" sz="2200" dirty="0" smtClean="0">
                <a:solidFill>
                  <a:srgbClr val="000000"/>
                </a:solidFill>
                <a:latin typeface="Times New Roman" pitchFamily="18" charset="0"/>
              </a:rPr>
              <a:t>be</a:t>
            </a:r>
          </a:p>
          <a:p>
            <a:pPr marL="1023154" lvl="1" indent="-565954">
              <a:spcAft>
                <a:spcPct val="20000"/>
              </a:spcAft>
              <a:buClr>
                <a:srgbClr val="000000"/>
              </a:buClr>
              <a:buSzPct val="100000"/>
              <a:buFont typeface="WingDings" pitchFamily="2" charset="2"/>
              <a:buChar char="Ÿ"/>
            </a:pPr>
            <a:r>
              <a:rPr lang="en-US" sz="2200" dirty="0" smtClean="0">
                <a:solidFill>
                  <a:srgbClr val="000000"/>
                </a:solidFill>
                <a:latin typeface="Times New Roman" pitchFamily="18" charset="0"/>
              </a:rPr>
              <a:t>High Terrain</a:t>
            </a:r>
          </a:p>
          <a:p>
            <a:pPr marL="1023154" lvl="1" indent="-565954">
              <a:spcAft>
                <a:spcPct val="20000"/>
              </a:spcAft>
              <a:buClr>
                <a:srgbClr val="000000"/>
              </a:buClr>
              <a:buSzPct val="100000"/>
              <a:buFont typeface="WingDings" pitchFamily="2" charset="2"/>
              <a:buChar char="Ÿ"/>
            </a:pPr>
            <a:r>
              <a:rPr lang="en-US" sz="2200" dirty="0" smtClean="0">
                <a:solidFill>
                  <a:srgbClr val="000000"/>
                </a:solidFill>
                <a:latin typeface="Times New Roman" pitchFamily="18" charset="0"/>
              </a:rPr>
              <a:t>High Terrain where there’s convergence</a:t>
            </a:r>
          </a:p>
          <a:p>
            <a:pPr marL="1023154" lvl="1" indent="-565954">
              <a:spcAft>
                <a:spcPct val="20000"/>
              </a:spcAft>
              <a:buClr>
                <a:srgbClr val="000000"/>
              </a:buClr>
              <a:buSzPct val="100000"/>
              <a:buFont typeface="WingDings" pitchFamily="2" charset="2"/>
              <a:buChar char="Ÿ"/>
            </a:pPr>
            <a:r>
              <a:rPr lang="en-US" sz="2200" dirty="0" smtClean="0">
                <a:solidFill>
                  <a:srgbClr val="000000"/>
                </a:solidFill>
                <a:latin typeface="Times New Roman" pitchFamily="18" charset="0"/>
              </a:rPr>
              <a:t>Local knowledge</a:t>
            </a:r>
          </a:p>
          <a:p>
            <a:pPr marL="565954" indent="-565954">
              <a:spcAft>
                <a:spcPct val="20000"/>
              </a:spcAft>
              <a:buClr>
                <a:srgbClr val="000000"/>
              </a:buClr>
              <a:buSzPct val="100000"/>
              <a:buFont typeface="WingDings" pitchFamily="2" charset="2"/>
              <a:buChar char="Ÿ"/>
            </a:pPr>
            <a:r>
              <a:rPr lang="en-US" sz="2200" dirty="0" smtClean="0">
                <a:solidFill>
                  <a:srgbClr val="000000"/>
                </a:solidFill>
                <a:latin typeface="Times New Roman" pitchFamily="18" charset="0"/>
              </a:rPr>
              <a:t>Circling gliders!</a:t>
            </a:r>
          </a:p>
          <a:p>
            <a:pPr marL="565954" indent="-565954">
              <a:spcAft>
                <a:spcPct val="20000"/>
              </a:spcAft>
              <a:buClr>
                <a:srgbClr val="000000"/>
              </a:buClr>
              <a:buSzPct val="100000"/>
            </a:pPr>
            <a:endParaRPr lang="en-US" sz="2200" dirty="0" smtClean="0">
              <a:solidFill>
                <a:srgbClr val="000000"/>
              </a:solidFill>
              <a:latin typeface="Times New Roman" pitchFamily="18" charset="0"/>
            </a:endParaRPr>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Rectangle 4"/>
          <p:cNvSpPr>
            <a:spLocks noChangeArrowheads="1"/>
          </p:cNvSpPr>
          <p:nvPr/>
        </p:nvSpPr>
        <p:spPr bwMode="auto">
          <a:xfrm>
            <a:off x="299211" y="932509"/>
            <a:ext cx="3837704" cy="5208608"/>
          </a:xfrm>
          <a:prstGeom prst="rect">
            <a:avLst/>
          </a:prstGeom>
          <a:noFill/>
          <a:ln w="12700">
            <a:noFill/>
            <a:miter lim="800000"/>
            <a:headEnd/>
            <a:tailEnd/>
          </a:ln>
          <a:effectLst/>
        </p:spPr>
        <p:txBody>
          <a:bodyPr wrap="none" lIns="82113" tIns="41057" rIns="82113" bIns="41057"/>
          <a:lstStyle/>
          <a:p>
            <a:endParaRPr lang="en-US"/>
          </a:p>
        </p:txBody>
      </p:sp>
      <p:sp>
        <p:nvSpPr>
          <p:cNvPr id="29702" name="Rectangle 6"/>
          <p:cNvSpPr>
            <a:spLocks noChangeArrowheads="1"/>
          </p:cNvSpPr>
          <p:nvPr/>
        </p:nvSpPr>
        <p:spPr bwMode="auto">
          <a:xfrm>
            <a:off x="4452026" y="89610"/>
            <a:ext cx="4596573" cy="2919341"/>
          </a:xfrm>
          <a:prstGeom prst="rect">
            <a:avLst/>
          </a:prstGeom>
          <a:noFill/>
          <a:ln w="12700">
            <a:noFill/>
            <a:miter lim="800000"/>
            <a:headEnd/>
            <a:tailEnd/>
          </a:ln>
          <a:effectLst/>
        </p:spPr>
        <p:txBody>
          <a:bodyPr wrap="none" lIns="82113" tIns="41057" rIns="82113" bIns="41057"/>
          <a:lstStyle/>
          <a:p>
            <a:endParaRPr lang="en-US"/>
          </a:p>
        </p:txBody>
      </p:sp>
      <p:sp>
        <p:nvSpPr>
          <p:cNvPr id="29703" name="Rectangle 7"/>
          <p:cNvSpPr>
            <a:spLocks noChangeArrowheads="1"/>
          </p:cNvSpPr>
          <p:nvPr/>
        </p:nvSpPr>
        <p:spPr bwMode="auto">
          <a:xfrm>
            <a:off x="4749792" y="2999150"/>
            <a:ext cx="2533897" cy="460654"/>
          </a:xfrm>
          <a:prstGeom prst="rect">
            <a:avLst/>
          </a:prstGeom>
          <a:noFill/>
          <a:ln w="12700">
            <a:noFill/>
            <a:miter lim="800000"/>
            <a:headEnd/>
            <a:tailEnd/>
          </a:ln>
          <a:effectLst/>
        </p:spPr>
        <p:txBody>
          <a:bodyPr wrap="none" lIns="82113" tIns="41057" rIns="82113" bIns="41057"/>
          <a:lstStyle/>
          <a:p>
            <a:endParaRPr lang="en-US"/>
          </a:p>
        </p:txBody>
      </p:sp>
      <p:sp>
        <p:nvSpPr>
          <p:cNvPr id="29705" name="Rectangle 9"/>
          <p:cNvSpPr>
            <a:spLocks noChangeArrowheads="1"/>
          </p:cNvSpPr>
          <p:nvPr/>
        </p:nvSpPr>
        <p:spPr bwMode="auto">
          <a:xfrm>
            <a:off x="4904458" y="6216725"/>
            <a:ext cx="2379232" cy="460654"/>
          </a:xfrm>
          <a:prstGeom prst="rect">
            <a:avLst/>
          </a:prstGeom>
          <a:noFill/>
          <a:ln w="12700">
            <a:noFill/>
            <a:miter lim="800000"/>
            <a:headEnd/>
            <a:tailEnd/>
          </a:ln>
          <a:effectLst/>
        </p:spPr>
        <p:txBody>
          <a:bodyPr wrap="none" lIns="82113" tIns="41057" rIns="82113" bIns="41057"/>
          <a:lstStyle/>
          <a:p>
            <a:endParaRPr lang="en-US"/>
          </a:p>
        </p:txBody>
      </p:sp>
      <p:sp>
        <p:nvSpPr>
          <p:cNvPr id="29708" name="Rectangle 12"/>
          <p:cNvSpPr>
            <a:spLocks noChangeArrowheads="1"/>
          </p:cNvSpPr>
          <p:nvPr/>
        </p:nvSpPr>
        <p:spPr bwMode="auto">
          <a:xfrm>
            <a:off x="4443354" y="3536813"/>
            <a:ext cx="4605246" cy="2709316"/>
          </a:xfrm>
          <a:prstGeom prst="rect">
            <a:avLst/>
          </a:prstGeom>
          <a:noFill/>
          <a:ln w="12700">
            <a:noFill/>
            <a:miter lim="800000"/>
            <a:headEnd/>
            <a:tailEnd/>
          </a:ln>
          <a:effectLst/>
        </p:spPr>
        <p:txBody>
          <a:bodyPr wrap="none" lIns="82113" tIns="41057" rIns="82113" bIns="41057"/>
          <a:lstStyle/>
          <a:p>
            <a:endParaRPr lang="en-US"/>
          </a:p>
        </p:txBody>
      </p:sp>
      <p:sp>
        <p:nvSpPr>
          <p:cNvPr id="29709" name="Rectangle 13"/>
          <p:cNvSpPr>
            <a:spLocks noChangeArrowheads="1"/>
          </p:cNvSpPr>
          <p:nvPr/>
        </p:nvSpPr>
        <p:spPr bwMode="auto">
          <a:xfrm>
            <a:off x="7435463" y="2999150"/>
            <a:ext cx="1708537" cy="277232"/>
          </a:xfrm>
          <a:prstGeom prst="rect">
            <a:avLst/>
          </a:prstGeom>
          <a:noFill/>
          <a:ln w="12700">
            <a:noFill/>
            <a:miter lim="800000"/>
            <a:headEnd/>
            <a:tailEnd/>
          </a:ln>
          <a:effectLst/>
        </p:spPr>
        <p:txBody>
          <a:bodyPr wrap="none" lIns="82113" tIns="41057" rIns="82113" bIns="41057"/>
          <a:lstStyle/>
          <a:p>
            <a:endParaRPr lang="en-US"/>
          </a:p>
        </p:txBody>
      </p:sp>
      <p:sp>
        <p:nvSpPr>
          <p:cNvPr id="29711" name="Rectangle 15"/>
          <p:cNvSpPr>
            <a:spLocks noChangeArrowheads="1"/>
          </p:cNvSpPr>
          <p:nvPr/>
        </p:nvSpPr>
        <p:spPr bwMode="auto">
          <a:xfrm>
            <a:off x="7360299" y="6293735"/>
            <a:ext cx="1783702" cy="275832"/>
          </a:xfrm>
          <a:prstGeom prst="rect">
            <a:avLst/>
          </a:prstGeom>
          <a:noFill/>
          <a:ln w="12700">
            <a:noFill/>
            <a:miter lim="800000"/>
            <a:headEnd/>
            <a:tailEnd/>
          </a:ln>
          <a:effectLst/>
        </p:spPr>
        <p:txBody>
          <a:bodyPr wrap="none" lIns="82113" tIns="41057" rIns="82113" bIns="41057"/>
          <a:lstStyle/>
          <a:p>
            <a:endParaRPr lang="en-US"/>
          </a:p>
        </p:txBody>
      </p:sp>
      <p:sp>
        <p:nvSpPr>
          <p:cNvPr id="19" name="TextBox 18"/>
          <p:cNvSpPr txBox="1"/>
          <p:nvPr/>
        </p:nvSpPr>
        <p:spPr>
          <a:xfrm>
            <a:off x="200919" y="203024"/>
            <a:ext cx="4093552" cy="467637"/>
          </a:xfrm>
          <a:prstGeom prst="rect">
            <a:avLst/>
          </a:prstGeom>
          <a:noFill/>
        </p:spPr>
        <p:txBody>
          <a:bodyPr wrap="square" lIns="82113" tIns="41057" rIns="82113" bIns="41057" rtlCol="0">
            <a:spAutoFit/>
          </a:bodyPr>
          <a:lstStyle/>
          <a:p>
            <a:r>
              <a:rPr lang="en-US" sz="2500" b="1" dirty="0" smtClean="0"/>
              <a:t>Finding the next thermal:</a:t>
            </a:r>
            <a:endParaRPr lang="en-US" sz="2500" b="1" dirty="0"/>
          </a:p>
        </p:txBody>
      </p:sp>
      <p:sp>
        <p:nvSpPr>
          <p:cNvPr id="12" name="TextBox 11"/>
          <p:cNvSpPr txBox="1"/>
          <p:nvPr/>
        </p:nvSpPr>
        <p:spPr>
          <a:xfrm>
            <a:off x="762000" y="857071"/>
            <a:ext cx="6055184" cy="1200329"/>
          </a:xfrm>
          <a:prstGeom prst="rect">
            <a:avLst/>
          </a:prstGeom>
          <a:noFill/>
        </p:spPr>
        <p:txBody>
          <a:bodyPr wrap="none" rtlCol="0">
            <a:spAutoFit/>
          </a:bodyPr>
          <a:lstStyle/>
          <a:p>
            <a:r>
              <a:rPr lang="en-US" b="1" dirty="0" smtClean="0"/>
              <a:t>When there are cumulus clouds the decision is typically easy…</a:t>
            </a:r>
          </a:p>
          <a:p>
            <a:pPr lvl="1"/>
            <a:r>
              <a:rPr lang="en-US" b="1" dirty="0" smtClean="0"/>
              <a:t>Go where the CU’s are</a:t>
            </a:r>
          </a:p>
          <a:p>
            <a:pPr lvl="1"/>
            <a:endParaRPr lang="en-US" b="1" dirty="0" smtClean="0"/>
          </a:p>
          <a:p>
            <a:endParaRPr lang="en-US" b="1" dirty="0"/>
          </a:p>
        </p:txBody>
      </p:sp>
      <p:pic>
        <p:nvPicPr>
          <p:cNvPr id="13" name="Picture 12" descr="cus3.jpg"/>
          <p:cNvPicPr>
            <a:picLocks noChangeAspect="1"/>
          </p:cNvPicPr>
          <p:nvPr/>
        </p:nvPicPr>
        <p:blipFill>
          <a:blip r:embed="rId2" cstate="print"/>
          <a:stretch>
            <a:fillRect/>
          </a:stretch>
        </p:blipFill>
        <p:spPr>
          <a:xfrm>
            <a:off x="685800" y="1638300"/>
            <a:ext cx="6400800" cy="4800600"/>
          </a:xfrm>
          <a:prstGeom prst="rect">
            <a:avLst/>
          </a:prstGeom>
        </p:spPr>
      </p:pic>
      <p:sp>
        <p:nvSpPr>
          <p:cNvPr id="14" name="TextBox 13"/>
          <p:cNvSpPr txBox="1"/>
          <p:nvPr/>
        </p:nvSpPr>
        <p:spPr>
          <a:xfrm>
            <a:off x="5486400" y="2209800"/>
            <a:ext cx="3403496" cy="923330"/>
          </a:xfrm>
          <a:prstGeom prst="rect">
            <a:avLst/>
          </a:prstGeom>
          <a:solidFill>
            <a:schemeClr val="bg1"/>
          </a:solidFill>
        </p:spPr>
        <p:txBody>
          <a:bodyPr wrap="none" rtlCol="0">
            <a:spAutoFit/>
          </a:bodyPr>
          <a:lstStyle/>
          <a:p>
            <a:r>
              <a:rPr lang="en-US" b="1" dirty="0" smtClean="0"/>
              <a:t>Sharp outline- Building</a:t>
            </a:r>
          </a:p>
          <a:p>
            <a:r>
              <a:rPr lang="en-US" b="1" dirty="0" smtClean="0"/>
              <a:t>Indistinct outline- Dissipating</a:t>
            </a:r>
          </a:p>
          <a:p>
            <a:r>
              <a:rPr lang="en-US" b="1" dirty="0" smtClean="0"/>
              <a:t>Concave Upward Base- Strong Lift</a:t>
            </a:r>
          </a:p>
        </p:txBody>
      </p:sp>
      <p:sp>
        <p:nvSpPr>
          <p:cNvPr id="18" name="TextBox 17"/>
          <p:cNvSpPr txBox="1"/>
          <p:nvPr/>
        </p:nvSpPr>
        <p:spPr>
          <a:xfrm>
            <a:off x="4495800" y="5421868"/>
            <a:ext cx="3961149" cy="369332"/>
          </a:xfrm>
          <a:prstGeom prst="rect">
            <a:avLst/>
          </a:prstGeom>
          <a:solidFill>
            <a:srgbClr val="FFFF00"/>
          </a:solidFill>
        </p:spPr>
        <p:txBody>
          <a:bodyPr wrap="none" rtlCol="0">
            <a:spAutoFit/>
          </a:bodyPr>
          <a:lstStyle/>
          <a:p>
            <a:r>
              <a:rPr lang="en-US" b="1" dirty="0" smtClean="0"/>
              <a:t>And be wary of where the clouds aren’t</a:t>
            </a:r>
            <a:endParaRPr lang="en-US" b="1"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7292</TotalTime>
  <Words>2054</Words>
  <Application>Microsoft Macintosh PowerPoint</Application>
  <PresentationFormat>On-screen Show (4:3)</PresentationFormat>
  <Paragraphs>228</Paragraphs>
  <Slides>44</Slides>
  <Notes>0</Notes>
  <HiddenSlides>0</HiddenSlides>
  <MMClips>0</MMClips>
  <ScaleCrop>false</ScaleCrop>
  <HeadingPairs>
    <vt:vector size="4" baseType="variant">
      <vt:variant>
        <vt:lpstr>Theme</vt:lpstr>
      </vt:variant>
      <vt:variant>
        <vt:i4>1</vt:i4>
      </vt:variant>
      <vt:variant>
        <vt:lpstr>Slide Titles</vt:lpstr>
      </vt:variant>
      <vt:variant>
        <vt:i4>44</vt:i4>
      </vt:variant>
    </vt:vector>
  </HeadingPairs>
  <TitlesOfParts>
    <vt:vector size="45"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Larry Suter</dc:creator>
  <cp:lastModifiedBy>Laurance Suter</cp:lastModifiedBy>
  <cp:revision>12</cp:revision>
  <dcterms:created xsi:type="dcterms:W3CDTF">2014-05-21T17:54:15Z</dcterms:created>
  <dcterms:modified xsi:type="dcterms:W3CDTF">2016-06-19T01:46:12Z</dcterms:modified>
</cp:coreProperties>
</file>