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337" r:id="rId3"/>
    <p:sldId id="258" r:id="rId4"/>
    <p:sldId id="348" r:id="rId5"/>
    <p:sldId id="259" r:id="rId6"/>
    <p:sldId id="309" r:id="rId7"/>
    <p:sldId id="303" r:id="rId8"/>
    <p:sldId id="381" r:id="rId9"/>
    <p:sldId id="393" r:id="rId10"/>
    <p:sldId id="394" r:id="rId11"/>
    <p:sldId id="382" r:id="rId12"/>
    <p:sldId id="383" r:id="rId13"/>
    <p:sldId id="395" r:id="rId14"/>
    <p:sldId id="396" r:id="rId15"/>
    <p:sldId id="384" r:id="rId16"/>
    <p:sldId id="385" r:id="rId17"/>
    <p:sldId id="416" r:id="rId18"/>
    <p:sldId id="428" r:id="rId19"/>
    <p:sldId id="451" r:id="rId20"/>
    <p:sldId id="417" r:id="rId21"/>
    <p:sldId id="429" r:id="rId22"/>
    <p:sldId id="430" r:id="rId23"/>
    <p:sldId id="463" r:id="rId24"/>
    <p:sldId id="452" r:id="rId25"/>
    <p:sldId id="464" r:id="rId26"/>
    <p:sldId id="453" r:id="rId27"/>
    <p:sldId id="454" r:id="rId28"/>
    <p:sldId id="455" r:id="rId29"/>
    <p:sldId id="458" r:id="rId30"/>
    <p:sldId id="459" r:id="rId31"/>
    <p:sldId id="461" r:id="rId32"/>
    <p:sldId id="438" r:id="rId33"/>
    <p:sldId id="442" r:id="rId34"/>
    <p:sldId id="444" r:id="rId35"/>
    <p:sldId id="462" r:id="rId36"/>
    <p:sldId id="436" r:id="rId37"/>
    <p:sldId id="465" r:id="rId38"/>
    <p:sldId id="389" r:id="rId39"/>
    <p:sldId id="437" r:id="rId40"/>
    <p:sldId id="380" r:id="rId41"/>
  </p:sldIdLst>
  <p:sldSz cx="10042525" cy="7775575"/>
  <p:notesSz cx="7775575" cy="10042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475" y="2416175"/>
            <a:ext cx="8537575" cy="1665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38" y="4406900"/>
            <a:ext cx="7029450" cy="19859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C7093-77A9-4A14-9B37-ACF06D1B7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84CA-F30D-41F1-A12C-87EFE4580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6450" y="690563"/>
            <a:ext cx="2133600" cy="6221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690563"/>
            <a:ext cx="6251575" cy="6221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F37B4-0DBF-41B6-AE48-B60DAC4D1F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F0190-4E01-4C3D-ABC7-CF5D6BF10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0" y="4995863"/>
            <a:ext cx="8535988" cy="15446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750" y="3295650"/>
            <a:ext cx="8535988" cy="17002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A03DF-E383-409D-819E-B632D8A61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2246313"/>
            <a:ext cx="4192588" cy="4665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7463" y="2246313"/>
            <a:ext cx="4192587" cy="4665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125B7-D39F-405F-9D67-E80E4D52B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311150"/>
            <a:ext cx="90392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650" y="1739900"/>
            <a:ext cx="4437063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50" y="2465388"/>
            <a:ext cx="4437063" cy="4479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1739900"/>
            <a:ext cx="443865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2465388"/>
            <a:ext cx="4438650" cy="4479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A9A7C-AB81-4DC6-927B-06551240D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B1BC0-4936-4C2C-90AA-937A9C57D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E048F-8016-44B6-898F-06F208387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309563"/>
            <a:ext cx="3305175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5888" y="309563"/>
            <a:ext cx="5614987" cy="6635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650" y="1627188"/>
            <a:ext cx="3305175" cy="5318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BCFB6-6913-4EFE-98DF-2B72289B1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0" y="5443538"/>
            <a:ext cx="6026150" cy="641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68500" y="695325"/>
            <a:ext cx="6026150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8500" y="6084888"/>
            <a:ext cx="6026150" cy="912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F9F09-F5B9-4F19-9F95-5EBECC93B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690563"/>
            <a:ext cx="85375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2246313"/>
            <a:ext cx="8537575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2475" y="7083425"/>
            <a:ext cx="2092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0588" y="7083425"/>
            <a:ext cx="318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7725" y="7083425"/>
            <a:ext cx="2092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 b="0">
                <a:latin typeface="+mn-lt"/>
              </a:defRPr>
            </a:lvl1pPr>
          </a:lstStyle>
          <a:p>
            <a:fld id="{152FCB9B-D38F-496B-9AE0-FA0D16482B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50888" y="622300"/>
            <a:ext cx="8596312" cy="1303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50888" y="2185988"/>
            <a:ext cx="8596312" cy="4689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50888" y="7048500"/>
            <a:ext cx="2106612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448050" y="7048500"/>
            <a:ext cx="3201988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240588" y="7048500"/>
            <a:ext cx="2106612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1" Type="http://schemas.microsoft.com/office/2007/relationships/media" Target="file://localhost/Users/laurancesuter/Desktop/soaring/ThermalCamp2015/Presentations/Monday/intro.wmv" TargetMode="External"/><Relationship Id="rId2" Type="http://schemas.openxmlformats.org/officeDocument/2006/relationships/video" Target="file://localhost/Users/laurancesuter/Desktop/soaring/ThermalCamp2015/Presentations/Monday/intro.wm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96888" y="187325"/>
            <a:ext cx="9102725" cy="1911350"/>
          </a:xfrm>
          <a:prstGeom prst="rect">
            <a:avLst/>
          </a:prstGeom>
          <a:solidFill>
            <a:srgbClr val="4040D0"/>
          </a:solidFill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98488" y="774462"/>
            <a:ext cx="8901112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FFFF"/>
                </a:solidFill>
                <a:latin typeface="Calibri" pitchFamily="34" charset="0"/>
              </a:rPr>
              <a:t>Thermalling</a:t>
            </a:r>
            <a:r>
              <a:rPr lang="en-US" sz="4800" dirty="0" smtClean="0">
                <a:solidFill>
                  <a:srgbClr val="FFFFFF"/>
                </a:solidFill>
                <a:latin typeface="Calibri" pitchFamily="34" charset="0"/>
              </a:rPr>
              <a:t> Skills -1</a:t>
            </a:r>
            <a:endParaRPr lang="en-US" sz="4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55713" y="2185988"/>
            <a:ext cx="7839075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13" name="Picture 12" descr="A-graphic-of-a-glider-flying-by-extracting-energy-from-air-currents1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4662" y="2211387"/>
            <a:ext cx="6096000" cy="4068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5262" y="6478587"/>
            <a:ext cx="2993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Larry </a:t>
            </a:r>
            <a:r>
              <a:rPr lang="en-US" dirty="0" err="1" smtClean="0"/>
              <a:t>Suter</a:t>
            </a:r>
            <a:endParaRPr lang="en-US" dirty="0" smtClean="0"/>
          </a:p>
          <a:p>
            <a:pPr algn="ctr"/>
            <a:r>
              <a:rPr lang="en-US" dirty="0" smtClean="0"/>
              <a:t>Air Sailing Thermal Camp</a:t>
            </a:r>
          </a:p>
          <a:p>
            <a:pPr algn="ctr"/>
            <a:r>
              <a:rPr lang="en-US" smtClean="0"/>
              <a:t>June 6, 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662" y="230187"/>
            <a:ext cx="944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WRT answering: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 smtClean="0"/>
              <a:t>Is this a thermal? </a:t>
            </a:r>
          </a:p>
          <a:p>
            <a:pPr marL="800100" lvl="1" indent="-342900">
              <a:buFont typeface="+mj-lt"/>
              <a:buAutoNum type="arabicPeriod" startAt="2"/>
            </a:pPr>
            <a:r>
              <a:rPr lang="en-US" sz="2400" dirty="0" smtClean="0"/>
              <a:t>When should I begin turning?</a:t>
            </a:r>
          </a:p>
          <a:p>
            <a:pPr marL="342900" indent="-342900"/>
            <a:r>
              <a:rPr lang="en-US" sz="2400" dirty="0" smtClean="0"/>
              <a:t>A key bit of information is: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22031" b="6116"/>
          <a:stretch>
            <a:fillRect/>
          </a:stretch>
        </p:blipFill>
        <p:spPr bwMode="auto">
          <a:xfrm>
            <a:off x="982662" y="3278187"/>
            <a:ext cx="792480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r="9143" b="82011"/>
          <a:stretch>
            <a:fillRect/>
          </a:stretch>
        </p:blipFill>
        <p:spPr bwMode="auto">
          <a:xfrm>
            <a:off x="296861" y="1754187"/>
            <a:ext cx="974566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862" y="458787"/>
            <a:ext cx="305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 Is this a thermal?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6862" y="1296987"/>
            <a:ext cx="9067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first indicator of a nearby thermal is often increased sink. </a:t>
            </a:r>
          </a:p>
          <a:p>
            <a:endParaRPr lang="en-US" sz="2000" dirty="0" smtClean="0"/>
          </a:p>
          <a:p>
            <a:r>
              <a:rPr lang="en-US" sz="2000" dirty="0" smtClean="0"/>
              <a:t>Next, a positive G-force is felt, which may be subtle or obvious, depending on the thermal strength. </a:t>
            </a:r>
          </a:p>
          <a:p>
            <a:endParaRPr lang="en-US" sz="2000" dirty="0" smtClean="0"/>
          </a:p>
          <a:p>
            <a:r>
              <a:rPr lang="en-US" sz="2000" dirty="0" smtClean="0"/>
              <a:t>The “seat-of-the-pants” indication of lift is the quickest, and is faster than any </a:t>
            </a:r>
            <a:r>
              <a:rPr lang="en-US" sz="2000" dirty="0" err="1" smtClean="0"/>
              <a:t>variometer</a:t>
            </a:r>
            <a:r>
              <a:rPr lang="en-US" sz="2000" dirty="0" smtClean="0"/>
              <a:t>, which has a lag. </a:t>
            </a:r>
          </a:p>
          <a:p>
            <a:endParaRPr lang="en-US" sz="2000" dirty="0" smtClean="0"/>
          </a:p>
          <a:p>
            <a:r>
              <a:rPr lang="en-US" sz="2000" dirty="0" smtClean="0"/>
              <a:t>Note the trend of the </a:t>
            </a:r>
            <a:r>
              <a:rPr lang="en-US" sz="2000" dirty="0" err="1" smtClean="0"/>
              <a:t>variometer</a:t>
            </a:r>
            <a:r>
              <a:rPr lang="en-US" sz="2000" dirty="0" smtClean="0"/>
              <a:t> needle (should be an upswing) or the audio </a:t>
            </a:r>
            <a:r>
              <a:rPr lang="en-US" sz="2000" dirty="0" err="1" smtClean="0"/>
              <a:t>variometer</a:t>
            </a:r>
            <a:r>
              <a:rPr lang="en-US" sz="2000" dirty="0" smtClean="0"/>
              <a:t> going from the drone to excited beeping.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t="8124" r="11302"/>
          <a:stretch>
            <a:fillRect/>
          </a:stretch>
        </p:blipFill>
        <p:spPr bwMode="auto">
          <a:xfrm>
            <a:off x="0" y="1068387"/>
            <a:ext cx="9517062" cy="4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9262" y="161190"/>
            <a:ext cx="8077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Of course, when we contact a thermal, there’s no guarantee that we will fly through the center of it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716462" y="992187"/>
            <a:ext cx="5105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863" y="5868987"/>
            <a:ext cx="960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we barely bump into a thermal, we’ll experience lift for only a brief period of time. </a:t>
            </a:r>
          </a:p>
          <a:p>
            <a:r>
              <a:rPr lang="en-US" dirty="0" smtClean="0"/>
              <a:t>However, gusts that don’t mean anything also create lift for brief periods of time</a:t>
            </a:r>
          </a:p>
          <a:p>
            <a:r>
              <a:rPr lang="en-US" dirty="0" smtClean="0"/>
              <a:t>So how do you know if a brief period of lift is a gust or the edge of a thermal?</a:t>
            </a:r>
          </a:p>
          <a:p>
            <a:r>
              <a:rPr lang="en-US" dirty="0" smtClean="0"/>
              <a:t>Answer: You don’t.</a:t>
            </a:r>
          </a:p>
          <a:p>
            <a:r>
              <a:rPr lang="en-US" dirty="0" smtClean="0"/>
              <a:t>However, lift that lasts &lt;3 seconds has &lt;10% probability of being a thermal with a diameter of “6 seconds” or greater.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462" y="153987"/>
            <a:ext cx="98218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Rule of Thumb: Reject any encounter with lift that’s &lt;3 seconds</a:t>
            </a:r>
          </a:p>
          <a:p>
            <a:endParaRPr lang="en-US" sz="2400" dirty="0" smtClean="0"/>
          </a:p>
          <a:p>
            <a:r>
              <a:rPr lang="en-US" sz="2000" dirty="0" smtClean="0"/>
              <a:t>If the lift lasts longer than this, there’s a reasonable chance you’ve encountered a thermal that’s large enough to provide lift for most of a turn that has “a diameter of six seconds” or greater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4462" y="2287587"/>
            <a:ext cx="9677400" cy="4267200"/>
            <a:chOff x="677862" y="3278187"/>
            <a:chExt cx="8229600" cy="35814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22031" b="21968"/>
            <a:stretch>
              <a:fillRect/>
            </a:stretch>
          </p:blipFill>
          <p:spPr bwMode="auto">
            <a:xfrm>
              <a:off x="982662" y="3278187"/>
              <a:ext cx="7924800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2031" r="40384" b="49968"/>
            <a:stretch>
              <a:fillRect/>
            </a:stretch>
          </p:blipFill>
          <p:spPr bwMode="auto">
            <a:xfrm flipV="1">
              <a:off x="982662" y="5030787"/>
              <a:ext cx="472440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Straight Arrow Connector 5"/>
            <p:cNvCxnSpPr/>
            <p:nvPr/>
          </p:nvCxnSpPr>
          <p:spPr bwMode="auto">
            <a:xfrm flipH="1">
              <a:off x="2125662" y="6383337"/>
              <a:ext cx="3429000" cy="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77862" y="6183312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~3 seconds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2278062" y="6669087"/>
              <a:ext cx="3429000" cy="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830262" y="6490255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second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2662" y="4116387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Is this a thermal?-  Most likely!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When should I begin turning?</a:t>
            </a:r>
          </a:p>
          <a:p>
            <a:pPr marL="1371600" lvl="2" indent="-457200"/>
            <a:r>
              <a:rPr lang="en-US" sz="2400" dirty="0" smtClean="0"/>
              <a:t>Today’s answer: At three seconds!!!!!!!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You must be decisive in soaring</a:t>
            </a:r>
          </a:p>
          <a:p>
            <a:pPr marL="1371600" lvl="2" indent="-457200"/>
            <a:r>
              <a:rPr lang="en-US" sz="2400" dirty="0" smtClean="0"/>
              <a:t>“Turn briskly and positively into the thermal”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Be sure to clear the area before turning!!!!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But wait a minute…..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 smtClean="0"/>
              <a:t>Which way should I turn?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0662" y="611187"/>
            <a:ext cx="906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indicator of a nearby thermal is often increased sink. </a:t>
            </a:r>
          </a:p>
          <a:p>
            <a:endParaRPr lang="en-US" dirty="0" smtClean="0"/>
          </a:p>
          <a:p>
            <a:r>
              <a:rPr lang="en-US" dirty="0" smtClean="0"/>
              <a:t>Next, a positive G-force is felt, which may be subtle or obvious, depending on the thermal strength. </a:t>
            </a:r>
          </a:p>
          <a:p>
            <a:endParaRPr lang="en-US" dirty="0" smtClean="0"/>
          </a:p>
          <a:p>
            <a:r>
              <a:rPr lang="en-US" dirty="0" smtClean="0"/>
              <a:t>The “seat-of-the-pants” indication of lift is the quickest, and is faster than any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variometer</a:t>
            </a:r>
            <a:r>
              <a:rPr lang="en-US" dirty="0" smtClean="0"/>
              <a:t>, which has a small lag. </a:t>
            </a:r>
          </a:p>
          <a:p>
            <a:endParaRPr lang="en-US" dirty="0" smtClean="0"/>
          </a:p>
          <a:p>
            <a:r>
              <a:rPr lang="en-US" dirty="0" smtClean="0"/>
              <a:t>Note the trend of the </a:t>
            </a:r>
            <a:r>
              <a:rPr lang="en-US" dirty="0" err="1" smtClean="0"/>
              <a:t>variometer</a:t>
            </a:r>
            <a:r>
              <a:rPr lang="en-US" dirty="0" smtClean="0"/>
              <a:t> needle (should be an upswing) or the audio </a:t>
            </a:r>
            <a:r>
              <a:rPr lang="en-US" dirty="0" err="1" smtClean="0"/>
              <a:t>variometer</a:t>
            </a:r>
            <a:r>
              <a:rPr lang="en-US" dirty="0" smtClean="0"/>
              <a:t> going from the drone to excited beeping.</a:t>
            </a:r>
          </a:p>
          <a:p>
            <a:endParaRPr lang="en-US" dirty="0" smtClean="0"/>
          </a:p>
          <a:p>
            <a:r>
              <a:rPr lang="en-US" dirty="0" smtClean="0"/>
              <a:t>And now you’ve been in this lift for three seconds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862" y="306387"/>
            <a:ext cx="9372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/>
              <a:t>Which way should I turn?</a:t>
            </a:r>
          </a:p>
          <a:p>
            <a:endParaRPr lang="en-US" sz="2400" dirty="0" smtClean="0"/>
          </a:p>
          <a:p>
            <a:r>
              <a:rPr lang="en-US" sz="2400" dirty="0" smtClean="0"/>
              <a:t>Many new soaring pilots seem to spend too much time and attention on deciding which way to turn upon finding a thermal. </a:t>
            </a:r>
          </a:p>
          <a:p>
            <a:endParaRPr lang="en-US" sz="2400" dirty="0" smtClean="0"/>
          </a:p>
          <a:p>
            <a:r>
              <a:rPr lang="en-US" sz="2400" dirty="0" smtClean="0"/>
              <a:t>Most instructors will tell you that it isn’t at all uncommon to fly completely through the thermal before the decision has been made!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6862" y="4040187"/>
            <a:ext cx="8534400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unnecessary since the decision is easy and you’ve had three whole seconds to mull it over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62" y="230187"/>
            <a:ext cx="9296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Mark Montague’s 5 Rules For Deciding Which Way to Turn:</a:t>
            </a:r>
          </a:p>
          <a:p>
            <a:r>
              <a:rPr lang="en-US" sz="2400" dirty="0" smtClean="0"/>
              <a:t>(simply go down the list and apply the first rule that applies)</a:t>
            </a:r>
          </a:p>
          <a:p>
            <a:endParaRPr lang="en-US" dirty="0" smtClean="0"/>
          </a:p>
          <a:p>
            <a:r>
              <a:rPr lang="en-US" sz="2400" dirty="0" smtClean="0"/>
              <a:t>1) If close to high terrain, turn away from the terrain</a:t>
            </a:r>
          </a:p>
          <a:p>
            <a:r>
              <a:rPr lang="en-US" dirty="0" smtClean="0"/>
              <a:t>--you don’t want to collide with the terrain, nor do you want (if low)</a:t>
            </a:r>
          </a:p>
          <a:p>
            <a:r>
              <a:rPr lang="en-US" dirty="0" smtClean="0"/>
              <a:t>to drift downwind and into the sink beyond the crest</a:t>
            </a:r>
          </a:p>
          <a:p>
            <a:endParaRPr lang="en-US" dirty="0" smtClean="0"/>
          </a:p>
          <a:p>
            <a:r>
              <a:rPr lang="en-US" sz="2400" dirty="0" smtClean="0"/>
              <a:t>2) If close to other traffic, turn so as to minimize the collision risk</a:t>
            </a:r>
          </a:p>
          <a:p>
            <a:r>
              <a:rPr lang="en-US" dirty="0" smtClean="0"/>
              <a:t>--this includes matching the turn direction in use by another glider</a:t>
            </a:r>
          </a:p>
          <a:p>
            <a:r>
              <a:rPr lang="en-US" dirty="0" smtClean="0"/>
              <a:t>already climbing in the thermal you’re about to use</a:t>
            </a:r>
          </a:p>
          <a:p>
            <a:endParaRPr lang="en-US" dirty="0" smtClean="0"/>
          </a:p>
          <a:p>
            <a:r>
              <a:rPr lang="en-US" sz="2400" dirty="0" smtClean="0"/>
              <a:t>3) If you sense one wing being lifted by the thermal, turn toward that wing</a:t>
            </a:r>
          </a:p>
          <a:p>
            <a:r>
              <a:rPr lang="en-US" dirty="0" smtClean="0"/>
              <a:t>--the thermal core is likely to be in that direction</a:t>
            </a:r>
          </a:p>
          <a:p>
            <a:endParaRPr lang="en-US" dirty="0" smtClean="0"/>
          </a:p>
          <a:p>
            <a:r>
              <a:rPr lang="en-US" sz="2400" dirty="0" smtClean="0"/>
              <a:t>4) If you’re on a generally cross-wind heading, turn into the wind</a:t>
            </a:r>
          </a:p>
          <a:p>
            <a:r>
              <a:rPr lang="en-US" dirty="0" smtClean="0"/>
              <a:t>--the upwind edge is likely to be the strongest part of the thermal</a:t>
            </a:r>
          </a:p>
          <a:p>
            <a:endParaRPr lang="en-US" dirty="0" smtClean="0"/>
          </a:p>
          <a:p>
            <a:r>
              <a:rPr lang="en-US" sz="2400" dirty="0" smtClean="0"/>
              <a:t>5) If no other rule applies, recall what direction you turned in the last thermal you used, and turn the opposite way</a:t>
            </a:r>
          </a:p>
          <a:p>
            <a:r>
              <a:rPr lang="en-US" dirty="0" smtClean="0"/>
              <a:t>--you want to develop equal facility with turns in either direction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697662" y="4268787"/>
            <a:ext cx="0" cy="3124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ight Brace 21"/>
          <p:cNvSpPr/>
          <p:nvPr/>
        </p:nvSpPr>
        <p:spPr bwMode="auto">
          <a:xfrm>
            <a:off x="6850062" y="4268787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1062" y="4802187"/>
            <a:ext cx="2811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sec of audio </a:t>
            </a:r>
            <a:r>
              <a:rPr lang="en-US" dirty="0" err="1" smtClean="0"/>
              <a:t>vario</a:t>
            </a:r>
            <a:r>
              <a:rPr lang="en-US" dirty="0"/>
              <a:t> </a:t>
            </a:r>
            <a:r>
              <a:rPr lang="en-US" dirty="0" smtClean="0"/>
              <a:t>chirping “up”</a:t>
            </a:r>
          </a:p>
        </p:txBody>
      </p:sp>
      <p:sp>
        <p:nvSpPr>
          <p:cNvPr id="24" name="Right Arrow 23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587"/>
            <a:ext cx="944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 startAt="5"/>
            </a:pPr>
            <a:r>
              <a:rPr lang="en-US" sz="2400" dirty="0" smtClean="0"/>
              <a:t>How do I go about “centering” the thermal (be in strong lift the entire circle)?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64262" y="6173787"/>
            <a:ext cx="38985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64262" y="54117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64262" y="41925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697662" y="4268787"/>
            <a:ext cx="0" cy="3124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ight Brace 21"/>
          <p:cNvSpPr/>
          <p:nvPr/>
        </p:nvSpPr>
        <p:spPr bwMode="auto">
          <a:xfrm>
            <a:off x="6850062" y="4268787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1062" y="48021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75325" y="3049587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Here you are, in lift, slightly turbulent, no obvious wing rising, which way do you turn?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62" y="230187"/>
            <a:ext cx="9296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Mark Montague’s 5 Rules For Deciding Which Way to Turn:</a:t>
            </a:r>
          </a:p>
          <a:p>
            <a:r>
              <a:rPr lang="en-US" sz="2400" dirty="0" smtClean="0"/>
              <a:t>(simply go down the list and apply the first rule that applies)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1) If close to high terrain, turn away from the terrain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--you don’t want to collide with the terrain, nor do you want (if low)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to drift downwind and into the sink beyond the crest</a:t>
            </a:r>
          </a:p>
          <a:p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2) If close to other traffic, turn so as to minimize the collision risk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--this includes matching the turn direction in use by another glider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already climbing in the thermal you’re about to use</a:t>
            </a:r>
          </a:p>
          <a:p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3) If you sense one wing being lifted by the thermal, turn toward that wing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--the thermal core is likely to be in that direction</a:t>
            </a:r>
          </a:p>
          <a:p>
            <a:endParaRPr lang="en-US" dirty="0" smtClean="0"/>
          </a:p>
          <a:p>
            <a:r>
              <a:rPr lang="en-US" sz="2400" dirty="0" smtClean="0"/>
              <a:t>4) If you’re on a generally cross-wind heading, turn into the wind</a:t>
            </a:r>
          </a:p>
          <a:p>
            <a:r>
              <a:rPr lang="en-US" dirty="0" smtClean="0"/>
              <a:t>--the upwind edge is likely to be the strongest part of the thermal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5) If no other rule applies, recall what turn direction you used in the last thermal you used, and turn the opposite way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--you want to develop equal facility with turns in either direction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ntro.wmv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42876" y="306387"/>
            <a:ext cx="9652000" cy="723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9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697662" y="4268787"/>
            <a:ext cx="0" cy="3124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6697662" y="29733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>
            <a:off x="6850062" y="4268787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1062" y="48021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9262" y="306387"/>
            <a:ext cx="3198311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CLEAR BEFORE TURNING!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697662" y="4268787"/>
            <a:ext cx="0" cy="3124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6697662" y="29733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>
            <a:off x="6850062" y="4268787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1062" y="48021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92862" y="3278187"/>
            <a:ext cx="5116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+4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21662" y="2592387"/>
            <a:ext cx="38985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212262" y="5335587"/>
            <a:ext cx="38985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459662" y="5640387"/>
            <a:ext cx="38985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0662" y="153987"/>
            <a:ext cx="5168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find the lift decreases, then turns to sink </a:t>
            </a:r>
          </a:p>
          <a:p>
            <a:r>
              <a:rPr lang="en-US" dirty="0" smtClean="0">
                <a:sym typeface="Wingdings" pitchFamily="2" charset="2"/>
              </a:rPr>
              <a:t>You guessed wrong….. </a:t>
            </a:r>
          </a:p>
          <a:p>
            <a:r>
              <a:rPr lang="en-US" dirty="0" smtClean="0">
                <a:sym typeface="Wingdings" pitchFamily="2" charset="2"/>
              </a:rPr>
              <a:t>Now what?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1462" y="51831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697662" y="4268787"/>
            <a:ext cx="0" cy="3124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6697662" y="29733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27" name="Right Brace 26"/>
          <p:cNvSpPr>
            <a:spLocks noChangeAspect="1"/>
          </p:cNvSpPr>
          <p:nvPr/>
        </p:nvSpPr>
        <p:spPr bwMode="auto">
          <a:xfrm rot="8025293">
            <a:off x="5991264" y="4190306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7315" y="50307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rot="-2640000" flipV="1">
            <a:off x="6449865" y="4005202"/>
            <a:ext cx="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5634981" y="19065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4462" y="230187"/>
            <a:ext cx="9898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</a:t>
            </a:r>
            <a:r>
              <a:rPr lang="en-US" dirty="0" err="1" smtClean="0"/>
              <a:t>vario</a:t>
            </a:r>
            <a:r>
              <a:rPr lang="en-US" dirty="0" smtClean="0"/>
              <a:t> starts going up roll out of your turn, fly a bit, then roll back into the turn</a:t>
            </a:r>
          </a:p>
          <a:p>
            <a:r>
              <a:rPr lang="en-US" dirty="0" smtClean="0"/>
              <a:t>Mentally note the lift in this turn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78662" y="6326187"/>
            <a:ext cx="22429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Vario</a:t>
            </a:r>
            <a:r>
              <a:rPr lang="en-US" dirty="0" smtClean="0"/>
              <a:t> rising and &gt;0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 flipV="1">
            <a:off x="7002462" y="5335587"/>
            <a:ext cx="6096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5634981" y="19065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4462" y="230187"/>
            <a:ext cx="9898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turn is better than the first (good sign!) but still a mixture of lift and sink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27" name="Right Brace 26"/>
          <p:cNvSpPr>
            <a:spLocks noChangeAspect="1"/>
          </p:cNvSpPr>
          <p:nvPr/>
        </p:nvSpPr>
        <p:spPr bwMode="auto">
          <a:xfrm rot="5400000">
            <a:off x="6278562" y="4306887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8062" y="51069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rot="-5340000" flipV="1">
            <a:off x="6449865" y="4005202"/>
            <a:ext cx="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5634981" y="19065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 flipV="1">
            <a:off x="7154862" y="4725987"/>
            <a:ext cx="6096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4335462" y="19065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462" y="153987"/>
            <a:ext cx="9898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 the same centering technique on this turn</a:t>
            </a:r>
          </a:p>
          <a:p>
            <a:r>
              <a:rPr lang="en-US" dirty="0" smtClean="0"/>
              <a:t>When the </a:t>
            </a:r>
            <a:r>
              <a:rPr lang="en-US" dirty="0" err="1" smtClean="0"/>
              <a:t>vario</a:t>
            </a:r>
            <a:r>
              <a:rPr lang="en-US" dirty="0" smtClean="0"/>
              <a:t> starts going up roll out of your turn, fly a bit, then roll back into the turn</a:t>
            </a:r>
          </a:p>
          <a:p>
            <a:r>
              <a:rPr lang="en-US" dirty="0" smtClean="0"/>
              <a:t>Mentally note the lift in this turn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78662" y="5716587"/>
            <a:ext cx="22429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Vario</a:t>
            </a:r>
            <a:r>
              <a:rPr lang="en-US" dirty="0" smtClean="0"/>
              <a:t> rising and &gt;0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27" name="Right Brace 26"/>
          <p:cNvSpPr>
            <a:spLocks noChangeAspect="1"/>
          </p:cNvSpPr>
          <p:nvPr/>
        </p:nvSpPr>
        <p:spPr bwMode="auto">
          <a:xfrm rot="5400000">
            <a:off x="6278562" y="4306887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8062" y="51069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rot="-5340000" flipV="1">
            <a:off x="6449865" y="4005202"/>
            <a:ext cx="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5634981" y="19065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78662" y="5716587"/>
            <a:ext cx="22429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Vario</a:t>
            </a:r>
            <a:r>
              <a:rPr lang="en-US" dirty="0" smtClean="0"/>
              <a:t> rising and &gt;0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 flipV="1">
            <a:off x="7154862" y="4725987"/>
            <a:ext cx="6096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4335462" y="19065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462" y="153987"/>
            <a:ext cx="9898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 the same centering technique on this turn</a:t>
            </a:r>
          </a:p>
          <a:p>
            <a:r>
              <a:rPr lang="en-US" dirty="0" smtClean="0"/>
              <a:t>When the </a:t>
            </a:r>
            <a:r>
              <a:rPr lang="en-US" dirty="0" err="1" smtClean="0"/>
              <a:t>vario</a:t>
            </a:r>
            <a:r>
              <a:rPr lang="en-US" dirty="0" smtClean="0"/>
              <a:t> starts going up roll out of your turn, fly a bit, then roll back into the turn</a:t>
            </a:r>
          </a:p>
          <a:p>
            <a:r>
              <a:rPr lang="en-US" dirty="0" smtClean="0"/>
              <a:t>Mentally note the lift in this turn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7862" y="6402387"/>
            <a:ext cx="8763000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use the rise of the </a:t>
            </a:r>
            <a:r>
              <a:rPr lang="en-US" sz="2400" dirty="0" err="1" smtClean="0"/>
              <a:t>vario</a:t>
            </a:r>
            <a:r>
              <a:rPr lang="en-US" sz="2400" dirty="0" smtClean="0"/>
              <a:t> as our cue to roll out and not absolute </a:t>
            </a:r>
            <a:r>
              <a:rPr lang="en-US" sz="2400" dirty="0" err="1" smtClean="0"/>
              <a:t>vario</a:t>
            </a:r>
            <a:r>
              <a:rPr lang="en-US" sz="2400" dirty="0" smtClean="0"/>
              <a:t> values because of </a:t>
            </a:r>
            <a:r>
              <a:rPr lang="en-US" sz="2400" dirty="0" err="1" smtClean="0"/>
              <a:t>variometer</a:t>
            </a:r>
            <a:r>
              <a:rPr lang="en-US" sz="2400" dirty="0" smtClean="0"/>
              <a:t> lag, which we will discuss tomorrow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27" name="Right Brace 26"/>
          <p:cNvSpPr>
            <a:spLocks noChangeAspect="1"/>
          </p:cNvSpPr>
          <p:nvPr/>
        </p:nvSpPr>
        <p:spPr bwMode="auto">
          <a:xfrm rot="1630538">
            <a:off x="6938872" y="3881315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1062" y="43449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rot="-9120000" flipV="1">
            <a:off x="6791026" y="3815661"/>
            <a:ext cx="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799539" y="3963987"/>
            <a:ext cx="22429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Vario</a:t>
            </a:r>
            <a:r>
              <a:rPr lang="en-US" dirty="0" smtClean="0"/>
              <a:t> rising and &gt;0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 flipV="1">
            <a:off x="7154862" y="3735387"/>
            <a:ext cx="914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4335462" y="19065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802062" y="29733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462" y="153987"/>
            <a:ext cx="9898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doing the same thing on each turn until you think you’re about centered</a:t>
            </a:r>
          </a:p>
          <a:p>
            <a:r>
              <a:rPr lang="en-US" dirty="0" smtClean="0"/>
              <a:t>When the </a:t>
            </a:r>
            <a:r>
              <a:rPr lang="en-US" dirty="0" err="1" smtClean="0"/>
              <a:t>vario</a:t>
            </a:r>
            <a:r>
              <a:rPr lang="en-US" dirty="0" smtClean="0"/>
              <a:t> starts going up roll out of your turn, fly a bit, then roll back into the turn</a:t>
            </a:r>
          </a:p>
          <a:p>
            <a:r>
              <a:rPr lang="en-US" dirty="0" smtClean="0"/>
              <a:t>Mentally note the lift in this turn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815917" y="2973387"/>
            <a:ext cx="2891481" cy="2743200"/>
          </a:xfrm>
          <a:prstGeom prst="ellipse">
            <a:avLst/>
          </a:prstGeom>
          <a:noFill/>
          <a:ln w="34925" cap="flat" cmpd="sng" algn="ctr">
            <a:solidFill>
              <a:srgbClr val="FFFF99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06862" y="28971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59462" y="28209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+6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92862" y="51069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49662" y="48021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0662" y="153987"/>
            <a:ext cx="758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this idealized thermal, three corrections nearly have you centered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8262" y="7164387"/>
            <a:ext cx="9858340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But you don’t know that. You know THERE’S 7 KNOTS!!! On the NW side of this thermal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-5220000" flipV="1">
            <a:off x="4486923" y="5043385"/>
            <a:ext cx="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815917" y="2973387"/>
            <a:ext cx="2891481" cy="2743200"/>
          </a:xfrm>
          <a:prstGeom prst="ellipse">
            <a:avLst/>
          </a:prstGeom>
          <a:noFill/>
          <a:ln w="34925" cap="flat" cmpd="sng" algn="ctr">
            <a:solidFill>
              <a:srgbClr val="FFFF99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ight Brace 23"/>
          <p:cNvSpPr>
            <a:spLocks noChangeAspect="1"/>
          </p:cNvSpPr>
          <p:nvPr/>
        </p:nvSpPr>
        <p:spPr bwMode="auto">
          <a:xfrm rot="5594225">
            <a:off x="4287699" y="5335265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4462" y="61737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2510781" y="2911042"/>
            <a:ext cx="2891481" cy="2743200"/>
          </a:xfrm>
          <a:prstGeom prst="ellipse">
            <a:avLst/>
          </a:prstGeom>
          <a:noFill/>
          <a:ln w="349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862" y="89455"/>
            <a:ext cx="694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once again when the </a:t>
            </a:r>
            <a:r>
              <a:rPr lang="en-US" dirty="0" err="1" smtClean="0"/>
              <a:t>vario</a:t>
            </a:r>
            <a:r>
              <a:rPr lang="en-US" dirty="0" smtClean="0"/>
              <a:t> starts going up you roll out of your turn, fly a bit, then roll back into the turn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97462" y="48021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1862" y="37353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68662" y="54879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87862" y="26685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30262" y="6707187"/>
            <a:ext cx="8534399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your disgust you discover that the peak lift has moved to “the other side of the circle”, and the side that was peak is now quite weak</a:t>
            </a:r>
          </a:p>
          <a:p>
            <a:r>
              <a:rPr lang="en-US" dirty="0" smtClean="0"/>
              <a:t>But you’ve gathered information about the thermal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-5220000" flipV="1">
            <a:off x="4486923" y="5043385"/>
            <a:ext cx="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815917" y="2973387"/>
            <a:ext cx="2891481" cy="2743200"/>
          </a:xfrm>
          <a:prstGeom prst="ellipse">
            <a:avLst/>
          </a:prstGeom>
          <a:noFill/>
          <a:ln w="34925" cap="flat" cmpd="sng" algn="ctr">
            <a:solidFill>
              <a:srgbClr val="FFFF99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ight Brace 23"/>
          <p:cNvSpPr>
            <a:spLocks noChangeAspect="1"/>
          </p:cNvSpPr>
          <p:nvPr/>
        </p:nvSpPr>
        <p:spPr bwMode="auto">
          <a:xfrm rot="5594225">
            <a:off x="4287699" y="5335265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4462" y="61737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2510781" y="2911042"/>
            <a:ext cx="2891481" cy="2743200"/>
          </a:xfrm>
          <a:prstGeom prst="ellipse">
            <a:avLst/>
          </a:prstGeom>
          <a:noFill/>
          <a:ln w="349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7462" y="48021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1862" y="37353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68662" y="54879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87862" y="26685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262" y="41056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you’re circle includes the strongest part of the lift, rolling out on the rising </a:t>
            </a:r>
            <a:r>
              <a:rPr lang="en-US" dirty="0" err="1" smtClean="0"/>
              <a:t>vario</a:t>
            </a:r>
            <a:r>
              <a:rPr lang="en-US" dirty="0" smtClean="0"/>
              <a:t> and counting 3 seconds can move you into weaker lift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73062" y="382587"/>
            <a:ext cx="8986837" cy="3077766"/>
          </a:xfrm>
          <a:prstGeom prst="rect">
            <a:avLst/>
          </a:prstGeom>
          <a:solidFill>
            <a:srgbClr val="002060"/>
          </a:solidFill>
          <a:ln w="254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000" b="0" dirty="0" smtClean="0">
                <a:solidFill>
                  <a:srgbClr val="FFFFFF"/>
                </a:solidFill>
                <a:latin typeface="Times New Roman" pitchFamily="18" charset="0"/>
              </a:rPr>
              <a:t>Once released from </a:t>
            </a:r>
            <a:r>
              <a:rPr lang="en-US" sz="4000" b="0" dirty="0" err="1" smtClean="0">
                <a:solidFill>
                  <a:srgbClr val="FFFFFF"/>
                </a:solidFill>
                <a:latin typeface="Times New Roman" pitchFamily="18" charset="0"/>
              </a:rPr>
              <a:t>aerotow</a:t>
            </a:r>
            <a:r>
              <a:rPr lang="en-US" sz="4000" b="0" dirty="0" smtClean="0">
                <a:solidFill>
                  <a:srgbClr val="FFFFFF"/>
                </a:solidFill>
                <a:latin typeface="Times New Roman" pitchFamily="18" charset="0"/>
              </a:rPr>
              <a:t>, a glider is </a:t>
            </a:r>
          </a:p>
          <a:p>
            <a:pPr algn="ctr"/>
            <a:r>
              <a:rPr lang="en-US" sz="4000" b="0" dirty="0" smtClean="0">
                <a:solidFill>
                  <a:srgbClr val="FFFFFF"/>
                </a:solidFill>
                <a:latin typeface="Times New Roman" pitchFamily="18" charset="0"/>
              </a:rPr>
              <a:t>“at the mercy of gravity and air currents.</a:t>
            </a:r>
          </a:p>
          <a:p>
            <a:pPr algn="ctr"/>
            <a:endParaRPr lang="en-US" sz="4000" b="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r>
              <a:rPr lang="en-US" sz="4000" b="0" dirty="0" smtClean="0">
                <a:solidFill>
                  <a:srgbClr val="FFFFFF"/>
                </a:solidFill>
                <a:latin typeface="Times New Roman" pitchFamily="18" charset="0"/>
              </a:rPr>
              <a:t>But that’s not as restricting as you might think.”</a:t>
            </a:r>
            <a:endParaRPr lang="en-US" sz="4000" b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18" name="Picture 17" descr="Soar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4062" y="3506787"/>
            <a:ext cx="5511800" cy="413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-5220000" flipV="1">
            <a:off x="4486923" y="5043385"/>
            <a:ext cx="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815917" y="2973387"/>
            <a:ext cx="2891481" cy="2743200"/>
          </a:xfrm>
          <a:prstGeom prst="ellipse">
            <a:avLst/>
          </a:prstGeom>
          <a:noFill/>
          <a:ln w="34925" cap="flat" cmpd="sng" algn="ctr">
            <a:solidFill>
              <a:srgbClr val="FFFF99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ight Brace 23"/>
          <p:cNvSpPr>
            <a:spLocks noChangeAspect="1"/>
          </p:cNvSpPr>
          <p:nvPr/>
        </p:nvSpPr>
        <p:spPr bwMode="auto">
          <a:xfrm rot="5594225">
            <a:off x="4287699" y="5335265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4462" y="61737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2510781" y="2911042"/>
            <a:ext cx="2891481" cy="2743200"/>
          </a:xfrm>
          <a:prstGeom prst="ellipse">
            <a:avLst/>
          </a:prstGeom>
          <a:noFill/>
          <a:ln w="349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7462" y="48021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1862" y="37353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68662" y="54879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87862" y="2668587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262" y="41056"/>
            <a:ext cx="960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best soaring pilots aren’t necessarily those with sophisticated </a:t>
            </a:r>
            <a:r>
              <a:rPr lang="en-US" dirty="0" err="1" smtClean="0"/>
              <a:t>metoerological</a:t>
            </a:r>
            <a:r>
              <a:rPr lang="en-US" dirty="0" smtClean="0"/>
              <a:t> training, but those who are quick to notice—and to make effective use of—those patterns that other pilots just don’t catch.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92862" y="41163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3192462" y="2592387"/>
            <a:ext cx="914400" cy="52898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344862" y="2467697"/>
            <a:ext cx="2891481" cy="2743200"/>
          </a:xfrm>
          <a:prstGeom prst="ellipse">
            <a:avLst/>
          </a:prstGeom>
          <a:noFill/>
          <a:ln w="34925" cap="flat" cmpd="sng" algn="ctr">
            <a:solidFill>
              <a:srgbClr val="FFFF99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ight Brace 23"/>
          <p:cNvSpPr>
            <a:spLocks noChangeAspect="1"/>
          </p:cNvSpPr>
          <p:nvPr/>
        </p:nvSpPr>
        <p:spPr bwMode="auto">
          <a:xfrm rot="5594225">
            <a:off x="4287699" y="5335265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4462" y="61737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2510781" y="2911042"/>
            <a:ext cx="2891481" cy="2743200"/>
          </a:xfrm>
          <a:prstGeom prst="ellipse">
            <a:avLst/>
          </a:prstGeom>
          <a:noFill/>
          <a:ln w="349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153987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think your circle includes the strongest part of the lift, make quicker corrections on the rising </a:t>
            </a:r>
            <a:r>
              <a:rPr lang="en-US" dirty="0" err="1" smtClean="0"/>
              <a:t>vario</a:t>
            </a:r>
            <a:r>
              <a:rPr lang="en-US" dirty="0" smtClean="0"/>
              <a:t>. Basically, partially roll out and immediately roll back in.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7862" y="6783387"/>
            <a:ext cx="8905002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is part of a process called “forming a mental image of the thermal” </a:t>
            </a:r>
          </a:p>
          <a:p>
            <a:r>
              <a:rPr lang="en-US" dirty="0" smtClean="0"/>
              <a:t>Pilots who thermal well tend to form good mental images of the lift and act on it</a:t>
            </a:r>
          </a:p>
          <a:p>
            <a:r>
              <a:rPr lang="en-US" dirty="0" smtClean="0"/>
              <a:t>With practice you can be “right” most of the time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4564062" y="5106987"/>
            <a:ext cx="0" cy="2514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ight Brace 19"/>
          <p:cNvSpPr>
            <a:spLocks noChangeAspect="1"/>
          </p:cNvSpPr>
          <p:nvPr/>
        </p:nvSpPr>
        <p:spPr bwMode="auto">
          <a:xfrm rot="10800000">
            <a:off x="4106862" y="5183187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4862" y="57165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0662" y="230187"/>
            <a:ext cx="796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the </a:t>
            </a:r>
            <a:r>
              <a:rPr lang="en-US" dirty="0" err="1" smtClean="0"/>
              <a:t>techinque</a:t>
            </a:r>
            <a:r>
              <a:rPr lang="en-US" dirty="0" smtClean="0"/>
              <a:t> work when we hit the thermal almost dead-on?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4564062" y="5106987"/>
            <a:ext cx="0" cy="2514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ight Brace 19"/>
          <p:cNvSpPr>
            <a:spLocks noChangeAspect="1"/>
          </p:cNvSpPr>
          <p:nvPr/>
        </p:nvSpPr>
        <p:spPr bwMode="auto">
          <a:xfrm rot="10800000">
            <a:off x="4106862" y="5183187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4862" y="57165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0662" y="230187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wing raises so we decide to turn into the wind</a:t>
            </a: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598697" y="3770022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0800000">
            <a:off x="7764462" y="1132919"/>
            <a:ext cx="19812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50262" y="915987"/>
            <a:ext cx="74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49862" y="3506787"/>
            <a:ext cx="57579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+10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4564062" y="5106987"/>
            <a:ext cx="0" cy="2514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ight Brace 19"/>
          <p:cNvSpPr>
            <a:spLocks noChangeAspect="1"/>
          </p:cNvSpPr>
          <p:nvPr/>
        </p:nvSpPr>
        <p:spPr bwMode="auto">
          <a:xfrm rot="6761947">
            <a:off x="4470155" y="5623577"/>
            <a:ext cx="381000" cy="1371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9662" y="65547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0662" y="230187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correction on the rising </a:t>
            </a:r>
            <a:r>
              <a:rPr lang="en-US" dirty="0" err="1" smtClean="0"/>
              <a:t>vario</a:t>
            </a:r>
            <a:r>
              <a:rPr lang="en-US" dirty="0" smtClean="0"/>
              <a:t> and we’re pretty much centered in this idealized thermal</a:t>
            </a: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598697" y="3770022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rot="-3540000" flipV="1">
            <a:off x="4666524" y="5307801"/>
            <a:ext cx="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3497262" y="31257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69062" y="7164387"/>
            <a:ext cx="22429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Vario</a:t>
            </a:r>
            <a:r>
              <a:rPr lang="en-US" dirty="0" smtClean="0"/>
              <a:t> rising and &gt;0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5402262" y="6402387"/>
            <a:ext cx="914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249862" y="3963987"/>
            <a:ext cx="57579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+10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54062" y="153987"/>
            <a:ext cx="8229600" cy="7968344"/>
            <a:chOff x="754062" y="153987"/>
            <a:chExt cx="8229600" cy="7968344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754062" y="153987"/>
              <a:ext cx="8229600" cy="7968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439862" y="915987"/>
              <a:ext cx="6768058" cy="655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6350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049462" y="1471157"/>
              <a:ext cx="5486400" cy="531222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081627" y="2451864"/>
              <a:ext cx="3429000" cy="33201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4030662" y="3432571"/>
              <a:ext cx="1571918" cy="1522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49662" y="9159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8862" y="15255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62" y="2516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4862" y="365918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kts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649662" y="65547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sec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rot="-3540000" flipV="1">
            <a:off x="4666524" y="5307801"/>
            <a:ext cx="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3497262" y="3125787"/>
            <a:ext cx="2891481" cy="2743200"/>
          </a:xfrm>
          <a:prstGeom prst="ellipse">
            <a:avLst/>
          </a:prstGeom>
          <a:noFill/>
          <a:ln w="57150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5402262" y="6402387"/>
            <a:ext cx="914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20662" y="230187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 course now we’re only seeing 5-7 knots of lift and on that 1</a:t>
            </a:r>
            <a:r>
              <a:rPr lang="en-US" baseline="30000" dirty="0" smtClean="0"/>
              <a:t>st</a:t>
            </a:r>
            <a:r>
              <a:rPr lang="en-US" dirty="0" smtClean="0"/>
              <a:t> turn there was 10 KNOTS!!!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54062" y="7316787"/>
            <a:ext cx="7173759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Do we try to center again, looking for that 10 KNOT thermal? 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62" y="611187"/>
            <a:ext cx="9448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Simple answers to the fundamental questions of </a:t>
            </a:r>
            <a:r>
              <a:rPr lang="en-US" sz="2400" dirty="0" err="1" smtClean="0"/>
              <a:t>thermalling</a:t>
            </a:r>
            <a:r>
              <a:rPr lang="en-US" sz="2400" dirty="0" smtClean="0"/>
              <a:t>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Where should I be looking to find a thermal?</a:t>
            </a:r>
          </a:p>
          <a:p>
            <a:pPr marL="800100" lvl="1" indent="-342900"/>
            <a:r>
              <a:rPr lang="en-US" sz="2400" dirty="0" smtClean="0"/>
              <a:t>Is this a thermal? </a:t>
            </a:r>
          </a:p>
          <a:p>
            <a:pPr marL="1371600" lvl="2" indent="-457200"/>
            <a:r>
              <a:rPr lang="en-US" sz="2400" dirty="0" smtClean="0"/>
              <a:t>If you’re in lift for 3 seconds, assume it’s a thermal</a:t>
            </a:r>
          </a:p>
          <a:p>
            <a:pPr marL="800100" lvl="1" indent="-342900"/>
            <a:endParaRPr lang="en-US" sz="2400" dirty="0" smtClean="0"/>
          </a:p>
          <a:p>
            <a:pPr marL="800100" lvl="1" indent="-342900"/>
            <a:r>
              <a:rPr lang="en-US" sz="2400" dirty="0" smtClean="0"/>
              <a:t>When should I begin turning?</a:t>
            </a:r>
          </a:p>
          <a:p>
            <a:pPr marL="1257300" lvl="2" indent="-342900"/>
            <a:r>
              <a:rPr lang="en-US" sz="2400" dirty="0" smtClean="0"/>
              <a:t>After you’ve been in lift for 3 seconds</a:t>
            </a:r>
          </a:p>
          <a:p>
            <a:pPr marL="800100" lvl="1" indent="-342900"/>
            <a:endParaRPr lang="en-US" sz="2400" dirty="0" smtClean="0"/>
          </a:p>
          <a:p>
            <a:pPr marL="800100" lvl="1" indent="-342900"/>
            <a:r>
              <a:rPr lang="en-US" sz="2400" dirty="0" smtClean="0"/>
              <a:t>Which way should I turn?</a:t>
            </a:r>
          </a:p>
          <a:p>
            <a:pPr marL="1257300" lvl="2" indent="-342900"/>
            <a:r>
              <a:rPr lang="en-US" sz="2400" dirty="0" smtClean="0"/>
              <a:t>The set of rules tells you</a:t>
            </a:r>
          </a:p>
          <a:p>
            <a:pPr marL="800100" lvl="1" indent="-342900"/>
            <a:endParaRPr lang="en-US" sz="2400" dirty="0" smtClean="0"/>
          </a:p>
          <a:p>
            <a:pPr marL="800100" lvl="1" indent="-342900"/>
            <a:r>
              <a:rPr lang="en-US" sz="2400" dirty="0" smtClean="0"/>
              <a:t>How do I go about “centering” the thermal (be in strong lift the entire circle)?</a:t>
            </a:r>
          </a:p>
          <a:p>
            <a:pPr marL="1257300" lvl="2" indent="-342900"/>
            <a:r>
              <a:rPr lang="en-US" sz="2400" dirty="0" smtClean="0"/>
              <a:t>Roll out on a rising, positive </a:t>
            </a:r>
            <a:r>
              <a:rPr lang="en-US" sz="2400" dirty="0" err="1" smtClean="0"/>
              <a:t>vario</a:t>
            </a:r>
            <a:r>
              <a:rPr lang="en-US" sz="2400" dirty="0" smtClean="0"/>
              <a:t>, then roll back in again</a:t>
            </a:r>
          </a:p>
          <a:p>
            <a:pPr marL="1257300" lvl="2" indent="-342900"/>
            <a:r>
              <a:rPr lang="en-US" sz="2400" dirty="0" smtClean="0"/>
              <a:t>The roll-out, roll back in should take about three seconds</a:t>
            </a:r>
          </a:p>
          <a:p>
            <a:pPr marL="1257300" lvl="2" indent="-342900"/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62" y="230187"/>
            <a:ext cx="9296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Mark Montague’s 5 Rules For Deciding Which Way to Turn:</a:t>
            </a:r>
          </a:p>
          <a:p>
            <a:r>
              <a:rPr lang="en-US" sz="2400" dirty="0" smtClean="0"/>
              <a:t>(simply go down the list and apply the first rule that applies)</a:t>
            </a:r>
          </a:p>
          <a:p>
            <a:endParaRPr lang="en-US" dirty="0" smtClean="0"/>
          </a:p>
          <a:p>
            <a:r>
              <a:rPr lang="en-US" sz="2400" dirty="0" smtClean="0"/>
              <a:t>1) If close to high terrain, turn away from the terrain</a:t>
            </a:r>
          </a:p>
          <a:p>
            <a:r>
              <a:rPr lang="en-US" dirty="0" smtClean="0"/>
              <a:t>--you don’t want to collide with the terrain, nor do you want (if low)</a:t>
            </a:r>
          </a:p>
          <a:p>
            <a:r>
              <a:rPr lang="en-US" dirty="0" smtClean="0"/>
              <a:t>to drift downwind and into the sink beyond the crest</a:t>
            </a:r>
          </a:p>
          <a:p>
            <a:endParaRPr lang="en-US" dirty="0" smtClean="0"/>
          </a:p>
          <a:p>
            <a:r>
              <a:rPr lang="en-US" sz="2400" dirty="0" smtClean="0"/>
              <a:t>2) If close to other traffic, turn so as to minimize the collision risk</a:t>
            </a:r>
          </a:p>
          <a:p>
            <a:r>
              <a:rPr lang="en-US" dirty="0" smtClean="0"/>
              <a:t>--this includes matching the turn direction in use by another glider</a:t>
            </a:r>
          </a:p>
          <a:p>
            <a:r>
              <a:rPr lang="en-US" dirty="0" smtClean="0"/>
              <a:t>already climbing in the thermal you’re about to use</a:t>
            </a:r>
          </a:p>
          <a:p>
            <a:endParaRPr lang="en-US" dirty="0" smtClean="0"/>
          </a:p>
          <a:p>
            <a:r>
              <a:rPr lang="en-US" sz="2400" dirty="0" smtClean="0"/>
              <a:t>3) If you sense one wing being lifted by the thermal, turn toward that wing</a:t>
            </a:r>
          </a:p>
          <a:p>
            <a:r>
              <a:rPr lang="en-US" dirty="0" smtClean="0"/>
              <a:t>--the thermal core is likely to be in that direction</a:t>
            </a:r>
          </a:p>
          <a:p>
            <a:endParaRPr lang="en-US" dirty="0" smtClean="0"/>
          </a:p>
          <a:p>
            <a:r>
              <a:rPr lang="en-US" sz="2400" dirty="0" smtClean="0"/>
              <a:t>4) If you’re on a generally cross-wind heading, turn into the wind</a:t>
            </a:r>
          </a:p>
          <a:p>
            <a:r>
              <a:rPr lang="en-US" dirty="0" smtClean="0"/>
              <a:t>--the upwind edge is likely to be the strongest part of the thermal</a:t>
            </a:r>
          </a:p>
          <a:p>
            <a:endParaRPr lang="en-US" dirty="0" smtClean="0"/>
          </a:p>
          <a:p>
            <a:r>
              <a:rPr lang="en-US" sz="2400" dirty="0" smtClean="0"/>
              <a:t>5) If no other rule applies, recall what direction you turned in the last thermal you used, and turn the opposite way</a:t>
            </a:r>
          </a:p>
          <a:p>
            <a:r>
              <a:rPr lang="en-US" dirty="0" smtClean="0"/>
              <a:t>--you want to develop equal facility with turns in either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4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8462" y="3430587"/>
            <a:ext cx="66294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06462" y="458787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be well clear of terrain when circling using any circling technique. </a:t>
            </a:r>
          </a:p>
          <a:p>
            <a:endParaRPr lang="en-US" dirty="0" smtClean="0"/>
          </a:p>
          <a:p>
            <a:r>
              <a:rPr lang="en-US" dirty="0" smtClean="0"/>
              <a:t>Flying near mountains is dangerous</a:t>
            </a:r>
          </a:p>
          <a:p>
            <a:endParaRPr lang="en-US" dirty="0" smtClean="0"/>
          </a:p>
          <a:p>
            <a:r>
              <a:rPr lang="en-US" dirty="0" smtClean="0"/>
              <a:t>Don’t use a circling technique near the </a:t>
            </a:r>
            <a:r>
              <a:rPr lang="en-US" dirty="0" err="1" smtClean="0"/>
              <a:t>Dogskins</a:t>
            </a:r>
            <a:r>
              <a:rPr lang="en-US" dirty="0" smtClean="0"/>
              <a:t> or Red Rocks when part of your circle will be less than 500’ above the terrain underneath</a:t>
            </a:r>
          </a:p>
          <a:p>
            <a:endParaRPr lang="en-US" dirty="0" smtClean="0"/>
          </a:p>
          <a:p>
            <a:r>
              <a:rPr lang="en-US" dirty="0" smtClean="0"/>
              <a:t>When less than 500’ above terrain, fly figure-eights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40462" y="915987"/>
            <a:ext cx="357346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Figure-eights</a:t>
            </a:r>
          </a:p>
          <a:p>
            <a:endParaRPr lang="en-US" sz="2400" dirty="0" smtClean="0"/>
          </a:p>
          <a:p>
            <a:r>
              <a:rPr lang="en-US" dirty="0" smtClean="0"/>
              <a:t>Never “aim” more than 30 to 45 degrees into the mountain (where 90 degrees would be right at it)</a:t>
            </a:r>
          </a:p>
          <a:p>
            <a:endParaRPr lang="en-US" dirty="0" smtClean="0"/>
          </a:p>
          <a:p>
            <a:r>
              <a:rPr lang="en-US" dirty="0" smtClean="0"/>
              <a:t>Airspeed well above minimum sink speed for good control authority</a:t>
            </a:r>
          </a:p>
          <a:p>
            <a:r>
              <a:rPr lang="en-US" dirty="0" smtClean="0"/>
              <a:t>(&gt;60 </a:t>
            </a:r>
            <a:r>
              <a:rPr lang="en-US" dirty="0" err="1" smtClean="0"/>
              <a:t>kts</a:t>
            </a:r>
            <a:r>
              <a:rPr lang="en-US" dirty="0" smtClean="0"/>
              <a:t> glass; 60 mph </a:t>
            </a:r>
            <a:r>
              <a:rPr lang="en-US" dirty="0" err="1" smtClean="0"/>
              <a:t>Schweizer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Always ready to turn away from the mountain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062" y="6935787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several instructors, mentors and two-place gliders to help you learn figure-eight climbs and we’ll be talking more about it tomorrow.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" y="69985"/>
            <a:ext cx="5486400" cy="667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12750" y="101600"/>
            <a:ext cx="9186863" cy="868363"/>
          </a:xfrm>
          <a:prstGeom prst="rect">
            <a:avLst/>
          </a:prstGeom>
          <a:solidFill>
            <a:srgbClr val="4040D0"/>
          </a:solidFill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12763" y="152400"/>
            <a:ext cx="8986837" cy="766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300" b="0">
                <a:solidFill>
                  <a:srgbClr val="FFFFFF"/>
                </a:solidFill>
                <a:latin typeface="Times New Roman" pitchFamily="18" charset="0"/>
              </a:rPr>
              <a:t>What keeps a glider in the air?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96888" y="1143000"/>
            <a:ext cx="9188450" cy="599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98488" y="1193800"/>
            <a:ext cx="8985250" cy="5891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503238" indent="-503238">
              <a:spcAft>
                <a:spcPct val="20000"/>
              </a:spcAft>
              <a:buClr>
                <a:srgbClr val="000000"/>
              </a:buClr>
              <a:buSzPct val="100000"/>
              <a:buFont typeface="WingDings" pitchFamily="2" charset="2"/>
              <a:buChar char="Ÿ"/>
            </a:pP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Glider pilots use rising air currents, called lift, to keep their gliders airborne for long periods</a:t>
            </a:r>
          </a:p>
          <a:p>
            <a:pPr marL="503238" indent="-503238">
              <a:spcAft>
                <a:spcPct val="20000"/>
              </a:spcAft>
              <a:buClr>
                <a:srgbClr val="000000"/>
              </a:buClr>
              <a:buSzPct val="100000"/>
              <a:buFont typeface="WingDings" pitchFamily="2" charset="2"/>
              <a:buChar char="Ÿ"/>
            </a:pP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There are three types of lift used by glider pilots</a:t>
            </a:r>
          </a:p>
          <a:p>
            <a:pPr marL="641350" lvl="1" indent="-23813"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Thermals</a:t>
            </a: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 are rising columns of warm air </a:t>
            </a:r>
          </a:p>
          <a:p>
            <a:pPr marL="641350" lvl="1" indent="-23813"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Ridge lift</a:t>
            </a: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 is created by wind blowing up a slope</a:t>
            </a:r>
          </a:p>
          <a:p>
            <a:pPr marL="641350" lvl="1" indent="-23813"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Wave lift</a:t>
            </a: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 is created by stable air blowing over the top of a mountain range 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7625" y="4964113"/>
            <a:ext cx="2855913" cy="1901825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97625" y="4964113"/>
            <a:ext cx="2855913" cy="1901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75" y="5486400"/>
            <a:ext cx="1466850" cy="1343025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952875" y="5486400"/>
            <a:ext cx="1466850" cy="1343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902450" y="6962775"/>
            <a:ext cx="18542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002463" y="7013575"/>
            <a:ext cx="16541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Wave Lift 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121150" y="6962775"/>
            <a:ext cx="1597025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221163" y="7013575"/>
            <a:ext cx="13970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Ridge Lift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171575" y="6962775"/>
            <a:ext cx="1931988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271588" y="7013575"/>
            <a:ext cx="1731962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Thermal Lift</a:t>
            </a:r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3988" y="4703763"/>
            <a:ext cx="1430337" cy="2162175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423988" y="4703763"/>
            <a:ext cx="1430337" cy="2162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73062" y="382587"/>
            <a:ext cx="8986837" cy="3077766"/>
          </a:xfrm>
          <a:prstGeom prst="rect">
            <a:avLst/>
          </a:prstGeom>
          <a:solidFill>
            <a:srgbClr val="002060"/>
          </a:solidFill>
          <a:ln w="254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000" b="0" dirty="0" smtClean="0">
                <a:solidFill>
                  <a:srgbClr val="FFFFFF"/>
                </a:solidFill>
                <a:latin typeface="Times New Roman" pitchFamily="18" charset="0"/>
              </a:rPr>
              <a:t>Once released from </a:t>
            </a:r>
            <a:r>
              <a:rPr lang="en-US" sz="4000" b="0" dirty="0" err="1" smtClean="0">
                <a:solidFill>
                  <a:srgbClr val="FFFFFF"/>
                </a:solidFill>
                <a:latin typeface="Times New Roman" pitchFamily="18" charset="0"/>
              </a:rPr>
              <a:t>aerotow</a:t>
            </a:r>
            <a:r>
              <a:rPr lang="en-US" sz="4000" b="0" dirty="0" smtClean="0">
                <a:solidFill>
                  <a:srgbClr val="FFFFFF"/>
                </a:solidFill>
                <a:latin typeface="Times New Roman" pitchFamily="18" charset="0"/>
              </a:rPr>
              <a:t>, a glider is </a:t>
            </a:r>
          </a:p>
          <a:p>
            <a:pPr algn="ctr"/>
            <a:r>
              <a:rPr lang="en-US" sz="4000" b="0" dirty="0" smtClean="0">
                <a:solidFill>
                  <a:srgbClr val="FFFFFF"/>
                </a:solidFill>
                <a:latin typeface="Times New Roman" pitchFamily="18" charset="0"/>
              </a:rPr>
              <a:t>“at the mercy of gravity and air currents.</a:t>
            </a:r>
          </a:p>
          <a:p>
            <a:pPr algn="ctr"/>
            <a:endParaRPr lang="en-US" sz="4000" b="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r>
              <a:rPr lang="en-US" sz="4000" b="0" dirty="0" smtClean="0">
                <a:solidFill>
                  <a:srgbClr val="FFFFFF"/>
                </a:solidFill>
                <a:latin typeface="Times New Roman" pitchFamily="18" charset="0"/>
              </a:rPr>
              <a:t>But that’s not as restricting as you might think.”</a:t>
            </a:r>
            <a:endParaRPr lang="en-US" sz="4000" b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18" name="Picture 17" descr="Soar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4062" y="3506787"/>
            <a:ext cx="5511800" cy="413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28613" y="101600"/>
            <a:ext cx="4383087" cy="868363"/>
          </a:xfrm>
          <a:prstGeom prst="rect">
            <a:avLst/>
          </a:prstGeom>
          <a:solidFill>
            <a:srgbClr val="4040D0"/>
          </a:solidFill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28625" y="152400"/>
            <a:ext cx="4183063" cy="766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300" b="0">
                <a:solidFill>
                  <a:srgbClr val="FFFFFF"/>
                </a:solidFill>
                <a:latin typeface="Times New Roman" pitchFamily="18" charset="0"/>
              </a:rPr>
              <a:t>Thermal Lift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8613" y="1057275"/>
            <a:ext cx="4214812" cy="590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0662" y="1101725"/>
            <a:ext cx="9525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630238" indent="-630238">
              <a:spcAft>
                <a:spcPct val="20000"/>
              </a:spcAft>
              <a:buClr>
                <a:srgbClr val="000000"/>
              </a:buClr>
              <a:buSzPct val="100000"/>
              <a:buFont typeface="WingDings" pitchFamily="2" charset="2"/>
              <a:buChar char="Ÿ"/>
            </a:pP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</a:rPr>
              <a:t>Thermals are rising columns of air that was heated by sun on the </a:t>
            </a:r>
            <a:r>
              <a:rPr lang="en-US" sz="2400" b="0" dirty="0" smtClean="0">
                <a:solidFill>
                  <a:srgbClr val="000000"/>
                </a:solidFill>
                <a:latin typeface="Times New Roman" pitchFamily="18" charset="0"/>
              </a:rPr>
              <a:t>ground</a:t>
            </a:r>
            <a:endParaRPr lang="en-US" sz="24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889500" y="101600"/>
            <a:ext cx="5048250" cy="330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5139" name="Picture 19" descr="the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8862" y="1677987"/>
            <a:ext cx="7851505" cy="4648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96862" y="647858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The air cools as it rises, and a cloud often forms when the moisture in the air condenses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This cloud “marks” the lift, making it easier to find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28625" y="152400"/>
            <a:ext cx="4183063" cy="766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300" b="0">
                <a:solidFill>
                  <a:srgbClr val="FFFFFF"/>
                </a:solidFill>
                <a:latin typeface="Times New Roman" pitchFamily="18" charset="0"/>
              </a:rPr>
              <a:t>Thermal Lift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82662" y="230187"/>
            <a:ext cx="8027988" cy="1378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630238" indent="-630238">
              <a:spcAft>
                <a:spcPct val="20000"/>
              </a:spcAft>
              <a:buClr>
                <a:srgbClr val="000000"/>
              </a:buClr>
              <a:buSzPct val="100000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You’re here because you already know that glider pilots circle in thermals to 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gain altitude</a:t>
            </a:r>
          </a:p>
          <a:p>
            <a:pPr marL="630238" indent="-630238">
              <a:spcAft>
                <a:spcPct val="20000"/>
              </a:spcAft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89500" y="101600"/>
            <a:ext cx="5048250" cy="330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19" name="Picture 18" descr="thermal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9862" y="1296987"/>
            <a:ext cx="6985000" cy="462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-graphic-of-a-glider-flying-by-extracting-energy-from-air-currents1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8862" y="1449387"/>
            <a:ext cx="7848600" cy="52380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062" y="230187"/>
            <a:ext cx="922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climbing in one thermal and then moving on to the next, then the next, etc., glider pilots can cover great distances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35062" y="6783387"/>
            <a:ext cx="792480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Unfortunately, thermals are a little harder to locate and “center” than indicated in this picture.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62" y="611187"/>
            <a:ext cx="944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fundamental questions of </a:t>
            </a:r>
            <a:r>
              <a:rPr lang="en-US" sz="2400" dirty="0" err="1" smtClean="0"/>
              <a:t>thermalling</a:t>
            </a:r>
            <a:r>
              <a:rPr lang="en-US" sz="2400" dirty="0" smtClean="0"/>
              <a:t>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Where should I be looking to find a thermal?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Is this a thermal?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When should I begin turning?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Which way should I turn?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How do I go about “centering” the thermal (be in strong lift the entire circle)?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62" y="611187"/>
            <a:ext cx="944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fundamental questions of </a:t>
            </a:r>
            <a:r>
              <a:rPr lang="en-US" sz="2400" dirty="0" err="1" smtClean="0"/>
              <a:t>thermalling</a:t>
            </a:r>
            <a:r>
              <a:rPr lang="en-US" sz="2400" dirty="0" smtClean="0"/>
              <a:t>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Where should I be looking to find a thermal?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Is this a thermal?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When should I begin turning?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Which way should I turn?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How do I go about “centering” the thermal (be in strong lift the entire circle)?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92262" y="3811587"/>
            <a:ext cx="554510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this talk, we’ll attempt to answer questions 2-5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20251</TotalTime>
  <Words>2586</Words>
  <Application>Microsoft Macintosh PowerPoint</Application>
  <PresentationFormat>Custom</PresentationFormat>
  <Paragraphs>341</Paragraphs>
  <Slides>40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</dc:creator>
  <cp:lastModifiedBy>Laurance Suter</cp:lastModifiedBy>
  <cp:revision>59</cp:revision>
  <dcterms:modified xsi:type="dcterms:W3CDTF">2016-06-06T16:02:34Z</dcterms:modified>
</cp:coreProperties>
</file>